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5"/>
  </p:notesMasterIdLst>
  <p:sldIdLst>
    <p:sldId id="257" r:id="rId2"/>
    <p:sldId id="324" r:id="rId3"/>
    <p:sldId id="327" r:id="rId4"/>
    <p:sldId id="328" r:id="rId5"/>
    <p:sldId id="329" r:id="rId6"/>
    <p:sldId id="330" r:id="rId7"/>
    <p:sldId id="334" r:id="rId8"/>
    <p:sldId id="325" r:id="rId9"/>
    <p:sldId id="263" r:id="rId10"/>
    <p:sldId id="335" r:id="rId11"/>
    <p:sldId id="336" r:id="rId12"/>
    <p:sldId id="264" r:id="rId13"/>
    <p:sldId id="265" r:id="rId14"/>
    <p:sldId id="266" r:id="rId15"/>
    <p:sldId id="337" r:id="rId16"/>
    <p:sldId id="268" r:id="rId17"/>
    <p:sldId id="269" r:id="rId18"/>
    <p:sldId id="270" r:id="rId19"/>
    <p:sldId id="338" r:id="rId20"/>
    <p:sldId id="340" r:id="rId21"/>
    <p:sldId id="339" r:id="rId22"/>
    <p:sldId id="341" r:id="rId23"/>
    <p:sldId id="342" r:id="rId24"/>
    <p:sldId id="345" r:id="rId25"/>
    <p:sldId id="272" r:id="rId26"/>
    <p:sldId id="347" r:id="rId27"/>
    <p:sldId id="346" r:id="rId28"/>
    <p:sldId id="273" r:id="rId29"/>
    <p:sldId id="274" r:id="rId30"/>
    <p:sldId id="275" r:id="rId31"/>
    <p:sldId id="349" r:id="rId32"/>
    <p:sldId id="348" r:id="rId33"/>
    <p:sldId id="276" r:id="rId34"/>
    <p:sldId id="277" r:id="rId35"/>
    <p:sldId id="278" r:id="rId36"/>
    <p:sldId id="290" r:id="rId37"/>
    <p:sldId id="292" r:id="rId38"/>
    <p:sldId id="293" r:id="rId39"/>
    <p:sldId id="355" r:id="rId40"/>
    <p:sldId id="376" r:id="rId41"/>
    <p:sldId id="361" r:id="rId42"/>
    <p:sldId id="362" r:id="rId43"/>
    <p:sldId id="363" r:id="rId44"/>
    <p:sldId id="375" r:id="rId45"/>
    <p:sldId id="359" r:id="rId46"/>
    <p:sldId id="350" r:id="rId47"/>
    <p:sldId id="360" r:id="rId48"/>
    <p:sldId id="296" r:id="rId49"/>
    <p:sldId id="364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51" r:id="rId60"/>
    <p:sldId id="307" r:id="rId61"/>
    <p:sldId id="308" r:id="rId62"/>
    <p:sldId id="309" r:id="rId63"/>
    <p:sldId id="310" r:id="rId64"/>
    <p:sldId id="311" r:id="rId65"/>
    <p:sldId id="312" r:id="rId66"/>
    <p:sldId id="352" r:id="rId67"/>
    <p:sldId id="313" r:id="rId68"/>
    <p:sldId id="316" r:id="rId69"/>
    <p:sldId id="317" r:id="rId70"/>
    <p:sldId id="318" r:id="rId71"/>
    <p:sldId id="320" r:id="rId72"/>
    <p:sldId id="354" r:id="rId73"/>
    <p:sldId id="322" r:id="rId74"/>
    <p:sldId id="323" r:id="rId75"/>
    <p:sldId id="366" r:id="rId76"/>
    <p:sldId id="365" r:id="rId77"/>
    <p:sldId id="367" r:id="rId78"/>
    <p:sldId id="368" r:id="rId79"/>
    <p:sldId id="369" r:id="rId80"/>
    <p:sldId id="370" r:id="rId81"/>
    <p:sldId id="373" r:id="rId82"/>
    <p:sldId id="374" r:id="rId83"/>
    <p:sldId id="372" r:id="rId84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21820" autoAdjust="0"/>
    <p:restoredTop sz="99153" autoAdjust="0"/>
  </p:normalViewPr>
  <p:slideViewPr>
    <p:cSldViewPr snapToGrid="0">
      <p:cViewPr>
        <p:scale>
          <a:sx n="138" d="100"/>
          <a:sy n="138" d="100"/>
        </p:scale>
        <p:origin x="-864" y="-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8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Classeur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trendline>
            <c:trendlineType val="poly"/>
            <c:order val="2"/>
            <c:forward val="1"/>
            <c:dispRSqr val="0"/>
            <c:dispEq val="0"/>
          </c:trendline>
          <c:xVal>
            <c:numRef>
              <c:f>Feuil1!$A$1:$A$11</c:f>
              <c:numCache>
                <c:formatCode>General</c:formatCode>
                <c:ptCount val="1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3.5</c:v>
                </c:pt>
                <c:pt idx="8">
                  <c:v>4</c:v>
                </c:pt>
                <c:pt idx="9">
                  <c:v>4.5</c:v>
                </c:pt>
                <c:pt idx="10">
                  <c:v>5</c:v>
                </c:pt>
              </c:numCache>
            </c:numRef>
          </c:xVal>
          <c:yVal>
            <c:numRef>
              <c:f>Feuil1!$B$1:$B$11</c:f>
              <c:numCache>
                <c:formatCode>General</c:formatCode>
                <c:ptCount val="11"/>
                <c:pt idx="0">
                  <c:v>-0.2</c:v>
                </c:pt>
                <c:pt idx="1">
                  <c:v>-0.06</c:v>
                </c:pt>
                <c:pt idx="2">
                  <c:v>0.1</c:v>
                </c:pt>
                <c:pt idx="3">
                  <c:v>0.36</c:v>
                </c:pt>
                <c:pt idx="4">
                  <c:v>0.6</c:v>
                </c:pt>
                <c:pt idx="5">
                  <c:v>0.69</c:v>
                </c:pt>
                <c:pt idx="6">
                  <c:v>0.7</c:v>
                </c:pt>
                <c:pt idx="7">
                  <c:v>0.56000000000000005</c:v>
                </c:pt>
                <c:pt idx="8">
                  <c:v>0.4</c:v>
                </c:pt>
                <c:pt idx="9">
                  <c:v>0.28000000000000003</c:v>
                </c:pt>
                <c:pt idx="10">
                  <c:v>0.15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264256"/>
        <c:axId val="55579776"/>
      </c:scatterChart>
      <c:valAx>
        <c:axId val="1092642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55579776"/>
        <c:crosses val="autoZero"/>
        <c:crossBetween val="midCat"/>
      </c:valAx>
      <c:valAx>
        <c:axId val="5557977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09264256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54ADED04-AC57-4670-8A3E-E7AA7D0A4805}" type="datetimeFigureOut">
              <a:rPr lang="fr-FR" smtClean="0"/>
              <a:t>24/07/2017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479CBEB1-BEC6-4896-A5AB-2D1EB8F85A9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6554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2188" y="777875"/>
            <a:ext cx="5113337" cy="383698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2188" y="777875"/>
            <a:ext cx="5113337" cy="383698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2188" y="777875"/>
            <a:ext cx="5113337" cy="383698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2188" y="777875"/>
            <a:ext cx="5113337" cy="383698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2188" y="777875"/>
            <a:ext cx="5113337" cy="383698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709930" y="4861442"/>
            <a:ext cx="5679440" cy="284681"/>
          </a:xfrm>
        </p:spPr>
        <p:txBody>
          <a:bodyPr>
            <a:sp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2188" y="777875"/>
            <a:ext cx="5113337" cy="383698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2188" y="777875"/>
            <a:ext cx="5113337" cy="383698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2188" y="777875"/>
            <a:ext cx="5113337" cy="383698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2188" y="777875"/>
            <a:ext cx="5113337" cy="383698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2188" y="777875"/>
            <a:ext cx="5113337" cy="383698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2188" y="777875"/>
            <a:ext cx="5113337" cy="383698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2188" y="777875"/>
            <a:ext cx="5113337" cy="383698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2188" y="777875"/>
            <a:ext cx="5113337" cy="383698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2188" y="777875"/>
            <a:ext cx="5113337" cy="383698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2188" y="777875"/>
            <a:ext cx="5113337" cy="383698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2188" y="777875"/>
            <a:ext cx="5113337" cy="383698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2188" y="777875"/>
            <a:ext cx="5113337" cy="383698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709930" y="4861442"/>
            <a:ext cx="5679440" cy="284681"/>
          </a:xfrm>
        </p:spPr>
        <p:txBody>
          <a:bodyPr>
            <a:sp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2188" y="777875"/>
            <a:ext cx="5113337" cy="383698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709930" y="4861442"/>
            <a:ext cx="5679440" cy="284681"/>
          </a:xfrm>
        </p:spPr>
        <p:txBody>
          <a:bodyPr>
            <a:sp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2188" y="777875"/>
            <a:ext cx="5113337" cy="383698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On peut faire du SQP on </a:t>
            </a:r>
            <a:r>
              <a:rPr lang="fr-FR" dirty="0" err="1" smtClean="0"/>
              <a:t>Levenberg</a:t>
            </a:r>
            <a:r>
              <a:rPr lang="fr-FR" baseline="0" dirty="0" smtClean="0"/>
              <a:t> avec des </a:t>
            </a:r>
            <a:r>
              <a:rPr lang="fr-FR" baseline="0" dirty="0" err="1" smtClean="0"/>
              <a:t>RFs</a:t>
            </a:r>
            <a:r>
              <a:rPr lang="fr-FR" baseline="0" dirty="0" smtClean="0"/>
              <a:t> mais on peut surtout faire mieux</a:t>
            </a:r>
          </a:p>
          <a:p>
            <a:r>
              <a:rPr lang="fr-FR" baseline="0" dirty="0" smtClean="0"/>
              <a:t> DCA, par exemple</a:t>
            </a:r>
          </a:p>
          <a:p>
            <a:r>
              <a:rPr lang="fr-FR" baseline="0" dirty="0" smtClean="0"/>
              <a:t>Voire encore mieux Vertical segment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3990F8-0001-4182-9DF5-3C0E274C8502}" type="slidenum">
              <a:rPr lang="en-GB" smtClean="0"/>
              <a:pPr/>
              <a:t>41</a:t>
            </a:fld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2188" y="777875"/>
            <a:ext cx="5114925" cy="383698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709929" y="4861441"/>
            <a:ext cx="5679067" cy="438569"/>
          </a:xfrm>
        </p:spPr>
        <p:txBody>
          <a:bodyPr>
            <a:spAutoFit/>
          </a:bodyPr>
          <a:lstStyle/>
          <a:p>
            <a:pPr marL="233971"/>
            <a:endParaRPr lang="fr-FR" sz="2200">
              <a:latin typeface="Albany AMT" pitchFamily="1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aim</a:t>
            </a:r>
            <a:r>
              <a:rPr lang="fr-FR" dirty="0" smtClean="0"/>
              <a:t>, </a:t>
            </a:r>
            <a:r>
              <a:rPr lang="fr-FR" dirty="0" err="1" smtClean="0"/>
              <a:t>we</a:t>
            </a:r>
            <a:r>
              <a:rPr lang="fr-FR" dirty="0" smtClean="0"/>
              <a:t> propose a</a:t>
            </a:r>
            <a:r>
              <a:rPr lang="fr-FR" baseline="0" dirty="0" smtClean="0"/>
              <a:t> new open source </a:t>
            </a:r>
            <a:r>
              <a:rPr lang="fr-FR" baseline="0" dirty="0" err="1" smtClean="0"/>
              <a:t>library</a:t>
            </a:r>
            <a:r>
              <a:rPr lang="fr-FR" baseline="0" dirty="0" smtClean="0"/>
              <a:t> for BRDF </a:t>
            </a:r>
            <a:r>
              <a:rPr lang="fr-FR" baseline="0" dirty="0" err="1" smtClean="0"/>
              <a:t>analysis</a:t>
            </a:r>
            <a:r>
              <a:rPr lang="fr-FR" baseline="0" dirty="0" smtClean="0"/>
              <a:t>. </a:t>
            </a:r>
            <a:r>
              <a:rPr lang="fr-FR" b="1" baseline="0" dirty="0" smtClean="0"/>
              <a:t>*click* </a:t>
            </a:r>
            <a:r>
              <a:rPr lang="fr-FR" b="0" baseline="0" dirty="0" smtClean="0"/>
              <a:t>The goal of </a:t>
            </a:r>
            <a:r>
              <a:rPr lang="fr-FR" b="0" baseline="0" dirty="0" err="1" smtClean="0"/>
              <a:t>this</a:t>
            </a:r>
            <a:r>
              <a:rPr lang="fr-FR" b="0" baseline="0" dirty="0" smtClean="0"/>
              <a:t> </a:t>
            </a:r>
            <a:r>
              <a:rPr lang="fr-FR" b="0" baseline="0" dirty="0" err="1" smtClean="0"/>
              <a:t>library</a:t>
            </a:r>
            <a:r>
              <a:rPr lang="fr-FR" b="0" baseline="0" dirty="0" smtClean="0"/>
              <a:t> </a:t>
            </a:r>
            <a:r>
              <a:rPr lang="fr-FR" b="0" baseline="0" dirty="0" err="1" smtClean="0"/>
              <a:t>is</a:t>
            </a:r>
            <a:r>
              <a:rPr lang="fr-FR" b="0" baseline="0" dirty="0" smtClean="0"/>
              <a:t> to have a </a:t>
            </a:r>
            <a:r>
              <a:rPr lang="fr-FR" b="0" baseline="0" dirty="0" err="1" smtClean="0"/>
              <a:t>complete</a:t>
            </a:r>
            <a:r>
              <a:rPr lang="fr-FR" b="0" baseline="0" dirty="0" smtClean="0"/>
              <a:t> set of </a:t>
            </a:r>
            <a:r>
              <a:rPr lang="fr-FR" b="0" baseline="0" dirty="0" err="1" smtClean="0"/>
              <a:t>models</a:t>
            </a:r>
            <a:r>
              <a:rPr lang="fr-FR" b="0" baseline="0" dirty="0" smtClean="0"/>
              <a:t> and data </a:t>
            </a:r>
            <a:r>
              <a:rPr lang="fr-FR" b="0" baseline="0" dirty="0" err="1" smtClean="0"/>
              <a:t>gathered</a:t>
            </a:r>
            <a:r>
              <a:rPr lang="fr-FR" b="0" baseline="0" dirty="0" smtClean="0"/>
              <a:t> in the </a:t>
            </a:r>
            <a:r>
              <a:rPr lang="fr-FR" b="0" baseline="0" dirty="0" err="1" smtClean="0"/>
              <a:t>same</a:t>
            </a:r>
            <a:r>
              <a:rPr lang="fr-FR" b="0" baseline="0" dirty="0" smtClean="0"/>
              <a:t> software package to compare </a:t>
            </a:r>
            <a:r>
              <a:rPr lang="fr-FR" b="0" baseline="0" dirty="0" err="1" smtClean="0"/>
              <a:t>them</a:t>
            </a:r>
            <a:r>
              <a:rPr lang="fr-FR" b="0" baseline="0" dirty="0" smtClean="0"/>
              <a:t> and </a:t>
            </a:r>
            <a:r>
              <a:rPr lang="fr-FR" b="0" baseline="0" dirty="0" err="1" smtClean="0"/>
              <a:t>analyze</a:t>
            </a:r>
            <a:r>
              <a:rPr lang="fr-FR" b="0" baseline="0" dirty="0" smtClean="0"/>
              <a:t> </a:t>
            </a:r>
            <a:r>
              <a:rPr lang="fr-FR" b="0" baseline="0" dirty="0" err="1" smtClean="0"/>
              <a:t>them</a:t>
            </a:r>
            <a:r>
              <a:rPr lang="fr-FR" b="0" baseline="0" dirty="0" smtClean="0"/>
              <a:t>. </a:t>
            </a:r>
            <a:r>
              <a:rPr lang="fr-FR" b="1" baseline="0" dirty="0" smtClean="0"/>
              <a:t>*click*</a:t>
            </a:r>
            <a:r>
              <a:rPr lang="fr-FR" b="0" baseline="0" dirty="0" smtClean="0"/>
              <a:t> The </a:t>
            </a:r>
            <a:r>
              <a:rPr lang="fr-FR" b="0" baseline="0" dirty="0" err="1" smtClean="0"/>
              <a:t>idea</a:t>
            </a:r>
            <a:r>
              <a:rPr lang="fr-FR" b="0" baseline="0" dirty="0" smtClean="0"/>
              <a:t> </a:t>
            </a:r>
            <a:r>
              <a:rPr lang="fr-FR" b="0" baseline="0" dirty="0" err="1" smtClean="0"/>
              <a:t>is</a:t>
            </a:r>
            <a:r>
              <a:rPr lang="fr-FR" b="0" baseline="0" dirty="0" smtClean="0"/>
              <a:t> to have a cross </a:t>
            </a:r>
            <a:r>
              <a:rPr lang="fr-FR" b="0" baseline="0" dirty="0" err="1" smtClean="0"/>
              <a:t>plateform</a:t>
            </a:r>
            <a:r>
              <a:rPr lang="fr-FR" b="0" baseline="0" dirty="0" smtClean="0"/>
              <a:t> set of software and </a:t>
            </a:r>
            <a:r>
              <a:rPr lang="fr-FR" b="0" baseline="0" dirty="0" err="1" smtClean="0"/>
              <a:t>libraries</a:t>
            </a:r>
            <a:r>
              <a:rPr lang="fr-FR" b="0" baseline="0" dirty="0" smtClean="0"/>
              <a:t> </a:t>
            </a:r>
            <a:r>
              <a:rPr lang="fr-FR" b="0" baseline="0" dirty="0" err="1" smtClean="0"/>
              <a:t>implementing</a:t>
            </a:r>
            <a:r>
              <a:rPr lang="fr-FR" b="0" baseline="0" dirty="0" smtClean="0"/>
              <a:t> the </a:t>
            </a:r>
            <a:r>
              <a:rPr lang="fr-FR" b="0" baseline="0" dirty="0" err="1" smtClean="0"/>
              <a:t>existing</a:t>
            </a:r>
            <a:r>
              <a:rPr lang="fr-FR" b="0" baseline="0" dirty="0" smtClean="0"/>
              <a:t> BRDF </a:t>
            </a:r>
            <a:r>
              <a:rPr lang="fr-FR" b="0" baseline="0" dirty="0" err="1" smtClean="0"/>
              <a:t>models</a:t>
            </a:r>
            <a:r>
              <a:rPr lang="fr-FR" b="0" baseline="0" dirty="0" smtClean="0"/>
              <a:t> and data sets. </a:t>
            </a:r>
            <a:r>
              <a:rPr lang="fr-FR" b="0" baseline="0" dirty="0" err="1" smtClean="0"/>
              <a:t>We</a:t>
            </a:r>
            <a:r>
              <a:rPr lang="fr-FR" b="0" baseline="0" dirty="0" smtClean="0"/>
              <a:t> </a:t>
            </a:r>
            <a:r>
              <a:rPr lang="fr-FR" b="0" baseline="0" dirty="0" err="1" smtClean="0"/>
              <a:t>want</a:t>
            </a:r>
            <a:r>
              <a:rPr lang="fr-FR" b="0" baseline="0" dirty="0" smtClean="0"/>
              <a:t> </a:t>
            </a:r>
            <a:r>
              <a:rPr lang="fr-FR" b="0" baseline="0" dirty="0" err="1" smtClean="0"/>
              <a:t>it</a:t>
            </a:r>
            <a:r>
              <a:rPr lang="fr-FR" b="0" baseline="0" dirty="0" smtClean="0"/>
              <a:t> to </a:t>
            </a:r>
            <a:r>
              <a:rPr lang="fr-FR" b="0" baseline="0" dirty="0" err="1" smtClean="0"/>
              <a:t>be</a:t>
            </a:r>
            <a:r>
              <a:rPr lang="fr-FR" b="0" baseline="0" dirty="0" smtClean="0"/>
              <a:t> </a:t>
            </a:r>
            <a:r>
              <a:rPr lang="fr-FR" b="0" baseline="0" dirty="0" err="1" smtClean="0"/>
              <a:t>easy</a:t>
            </a:r>
            <a:r>
              <a:rPr lang="fr-FR" b="0" baseline="0" dirty="0" smtClean="0"/>
              <a:t> to </a:t>
            </a:r>
            <a:r>
              <a:rPr lang="fr-FR" b="0" baseline="0" dirty="0" err="1" smtClean="0"/>
              <a:t>extend</a:t>
            </a:r>
            <a:r>
              <a:rPr lang="fr-FR" b="0" baseline="0" dirty="0" smtClean="0"/>
              <a:t>. The goal </a:t>
            </a:r>
            <a:r>
              <a:rPr lang="fr-FR" b="0" baseline="0" dirty="0" err="1" smtClean="0"/>
              <a:t>is</a:t>
            </a:r>
            <a:r>
              <a:rPr lang="fr-FR" b="0" baseline="0" dirty="0" smtClean="0"/>
              <a:t> </a:t>
            </a:r>
            <a:r>
              <a:rPr lang="fr-FR" b="0" baseline="0" dirty="0" err="1" smtClean="0"/>
              <a:t>that</a:t>
            </a:r>
            <a:r>
              <a:rPr lang="fr-FR" b="0" baseline="0" dirty="0" smtClean="0"/>
              <a:t> </a:t>
            </a:r>
            <a:r>
              <a:rPr lang="fr-FR" b="0" baseline="0" dirty="0" err="1" smtClean="0"/>
              <a:t>adding</a:t>
            </a:r>
            <a:r>
              <a:rPr lang="fr-FR" b="0" baseline="0" dirty="0" smtClean="0"/>
              <a:t> </a:t>
            </a:r>
            <a:r>
              <a:rPr lang="fr-FR" b="0" baseline="0" dirty="0" err="1" smtClean="0"/>
              <a:t>your</a:t>
            </a:r>
            <a:r>
              <a:rPr lang="fr-FR" b="0" baseline="0" dirty="0" smtClean="0"/>
              <a:t> </a:t>
            </a:r>
            <a:r>
              <a:rPr lang="fr-FR" b="0" baseline="0" dirty="0" err="1" smtClean="0"/>
              <a:t>own</a:t>
            </a:r>
            <a:r>
              <a:rPr lang="fr-FR" b="0" baseline="0" dirty="0" smtClean="0"/>
              <a:t> BRDF model to the </a:t>
            </a:r>
            <a:r>
              <a:rPr lang="fr-FR" b="0" baseline="0" dirty="0" err="1" smtClean="0"/>
              <a:t>library</a:t>
            </a:r>
            <a:r>
              <a:rPr lang="fr-FR" b="0" baseline="0" dirty="0" smtClean="0"/>
              <a:t> of data set or </a:t>
            </a:r>
            <a:r>
              <a:rPr lang="fr-FR" b="0" baseline="0" dirty="0" err="1" smtClean="0"/>
              <a:t>fitting</a:t>
            </a:r>
            <a:r>
              <a:rPr lang="fr-FR" b="0" baseline="0" dirty="0" smtClean="0"/>
              <a:t> </a:t>
            </a:r>
            <a:r>
              <a:rPr lang="fr-FR" b="0" baseline="0" dirty="0" err="1" smtClean="0"/>
              <a:t>algorithm</a:t>
            </a:r>
            <a:r>
              <a:rPr lang="fr-FR" b="0" baseline="0" dirty="0" smtClean="0"/>
              <a:t> </a:t>
            </a:r>
            <a:r>
              <a:rPr lang="fr-FR" b="0" baseline="0" dirty="0" err="1" smtClean="0"/>
              <a:t>will</a:t>
            </a:r>
            <a:r>
              <a:rPr lang="fr-FR" b="0" baseline="0" dirty="0" smtClean="0"/>
              <a:t> </a:t>
            </a:r>
            <a:r>
              <a:rPr lang="fr-FR" b="0" baseline="0" dirty="0" err="1" smtClean="0"/>
              <a:t>takes</a:t>
            </a:r>
            <a:r>
              <a:rPr lang="fr-FR" b="0" baseline="0" dirty="0" smtClean="0"/>
              <a:t> a few </a:t>
            </a:r>
            <a:r>
              <a:rPr lang="fr-FR" b="0" baseline="0" dirty="0" err="1" smtClean="0"/>
              <a:t>lines</a:t>
            </a:r>
            <a:r>
              <a:rPr lang="fr-FR" b="0" baseline="0" dirty="0" smtClean="0"/>
              <a:t> of code. </a:t>
            </a:r>
            <a:r>
              <a:rPr lang="fr-FR" b="0" baseline="0" dirty="0" err="1" smtClean="0"/>
              <a:t>With</a:t>
            </a:r>
            <a:r>
              <a:rPr lang="fr-FR" b="0" baseline="0" dirty="0" smtClean="0"/>
              <a:t> BRDF Explorer </a:t>
            </a:r>
            <a:r>
              <a:rPr lang="fr-FR" b="0" baseline="0" dirty="0" err="1" smtClean="0"/>
              <a:t>existing</a:t>
            </a:r>
            <a:r>
              <a:rPr lang="fr-FR" b="0" baseline="0" dirty="0" smtClean="0"/>
              <a:t>, </a:t>
            </a:r>
            <a:r>
              <a:rPr lang="fr-FR" b="0" baseline="0" dirty="0" err="1" smtClean="0"/>
              <a:t>we</a:t>
            </a:r>
            <a:r>
              <a:rPr lang="fr-FR" b="0" baseline="0" dirty="0" smtClean="0"/>
              <a:t> </a:t>
            </a:r>
            <a:r>
              <a:rPr lang="fr-FR" b="0" baseline="0" dirty="0" err="1" smtClean="0"/>
              <a:t>think</a:t>
            </a:r>
            <a:r>
              <a:rPr lang="fr-FR" b="0" baseline="0" dirty="0" smtClean="0"/>
              <a:t> </a:t>
            </a:r>
            <a:r>
              <a:rPr lang="fr-FR" b="0" baseline="0" dirty="0" err="1" smtClean="0"/>
              <a:t>there</a:t>
            </a:r>
            <a:r>
              <a:rPr lang="fr-FR" b="0" baseline="0" dirty="0" smtClean="0"/>
              <a:t> </a:t>
            </a:r>
            <a:r>
              <a:rPr lang="fr-FR" b="0" baseline="0" dirty="0" err="1" smtClean="0"/>
              <a:t>is</a:t>
            </a:r>
            <a:r>
              <a:rPr lang="fr-FR" b="0" baseline="0" dirty="0" smtClean="0"/>
              <a:t> no </a:t>
            </a:r>
            <a:r>
              <a:rPr lang="fr-FR" b="0" baseline="0" dirty="0" err="1" smtClean="0"/>
              <a:t>need</a:t>
            </a:r>
            <a:r>
              <a:rPr lang="fr-FR" b="0" baseline="0" dirty="0" smtClean="0"/>
              <a:t> for </a:t>
            </a:r>
            <a:r>
              <a:rPr lang="fr-FR" b="0" baseline="0" dirty="0" err="1" smtClean="0"/>
              <a:t>another</a:t>
            </a:r>
            <a:r>
              <a:rPr lang="fr-FR" b="0" baseline="0" dirty="0" smtClean="0"/>
              <a:t> </a:t>
            </a:r>
            <a:r>
              <a:rPr lang="fr-FR" b="0" baseline="0" dirty="0" err="1" smtClean="0"/>
              <a:t>visualization</a:t>
            </a:r>
            <a:r>
              <a:rPr lang="fr-FR" b="0" baseline="0" dirty="0" smtClean="0"/>
              <a:t> </a:t>
            </a:r>
            <a:r>
              <a:rPr lang="fr-FR" b="0" baseline="0" dirty="0" err="1" smtClean="0"/>
              <a:t>tool</a:t>
            </a:r>
            <a:r>
              <a:rPr lang="fr-FR" b="0" baseline="0" dirty="0" smtClean="0"/>
              <a:t> for BRDF </a:t>
            </a:r>
            <a:r>
              <a:rPr lang="fr-FR" b="0" baseline="0" dirty="0" err="1" smtClean="0"/>
              <a:t>so</a:t>
            </a:r>
            <a:r>
              <a:rPr lang="fr-FR" b="0" baseline="0" dirty="0" smtClean="0"/>
              <a:t> </a:t>
            </a:r>
            <a:r>
              <a:rPr lang="fr-FR" b="0" baseline="0" dirty="0" err="1" smtClean="0"/>
              <a:t>we</a:t>
            </a:r>
            <a:r>
              <a:rPr lang="fr-FR" b="0" baseline="0" dirty="0" smtClean="0"/>
              <a:t> </a:t>
            </a:r>
            <a:r>
              <a:rPr lang="fr-FR" b="0" baseline="0" dirty="0" err="1" smtClean="0"/>
              <a:t>provide</a:t>
            </a:r>
            <a:r>
              <a:rPr lang="fr-FR" b="0" baseline="0" dirty="0" smtClean="0"/>
              <a:t> a BRDF explorer </a:t>
            </a:r>
            <a:r>
              <a:rPr lang="fr-FR" b="0" baseline="0" dirty="0" err="1" smtClean="0"/>
              <a:t>friendly</a:t>
            </a:r>
            <a:r>
              <a:rPr lang="fr-FR" b="0" baseline="0" dirty="0" smtClean="0"/>
              <a:t> export format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D9F995-2EF7-4D07-AC1E-AD1F0394FA11}" type="slidenum">
              <a:rPr lang="fr-FR" smtClean="0"/>
              <a:pPr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311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2188" y="777875"/>
            <a:ext cx="5113337" cy="383698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2188" y="777875"/>
            <a:ext cx="5113337" cy="383698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2188" y="777875"/>
            <a:ext cx="5113337" cy="383698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2188" y="777875"/>
            <a:ext cx="5113337" cy="383698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709930" y="4861442"/>
            <a:ext cx="5679440" cy="284681"/>
          </a:xfrm>
        </p:spPr>
        <p:txBody>
          <a:bodyPr>
            <a:sp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2188" y="777875"/>
            <a:ext cx="5113337" cy="383698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709930" y="4861442"/>
            <a:ext cx="5679440" cy="284681"/>
          </a:xfrm>
        </p:spPr>
        <p:txBody>
          <a:bodyPr>
            <a:sp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2188" y="777875"/>
            <a:ext cx="5113337" cy="383698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2188" y="777875"/>
            <a:ext cx="5113337" cy="383698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3775" y="768350"/>
            <a:ext cx="5113338" cy="383698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709930" y="4861442"/>
            <a:ext cx="5679440" cy="284681"/>
          </a:xfrm>
        </p:spPr>
        <p:txBody>
          <a:bodyPr>
            <a:sp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3775" y="768350"/>
            <a:ext cx="5113338" cy="383698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709930" y="4861442"/>
            <a:ext cx="5679440" cy="284681"/>
          </a:xfrm>
        </p:spPr>
        <p:txBody>
          <a:bodyPr>
            <a:sp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3775" y="768350"/>
            <a:ext cx="5113338" cy="383698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709930" y="4861442"/>
            <a:ext cx="5679440" cy="284681"/>
          </a:xfrm>
        </p:spPr>
        <p:txBody>
          <a:bodyPr>
            <a:sp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2188" y="777875"/>
            <a:ext cx="5113337" cy="383698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709930" y="4861442"/>
            <a:ext cx="5679440" cy="284681"/>
          </a:xfrm>
        </p:spPr>
        <p:txBody>
          <a:bodyPr>
            <a:sp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2188" y="777875"/>
            <a:ext cx="5113337" cy="383698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2188" y="777875"/>
            <a:ext cx="5113337" cy="383698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709930" y="4861442"/>
            <a:ext cx="5679440" cy="284681"/>
          </a:xfrm>
        </p:spPr>
        <p:txBody>
          <a:bodyPr>
            <a:sp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2188" y="777875"/>
            <a:ext cx="5113337" cy="383698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2188" y="777875"/>
            <a:ext cx="5113337" cy="383698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2188" y="777875"/>
            <a:ext cx="5113337" cy="383698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2188" y="777875"/>
            <a:ext cx="5113337" cy="383698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2188" y="777875"/>
            <a:ext cx="5113337" cy="383698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2188" y="777875"/>
            <a:ext cx="5113337" cy="383698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2188" y="777875"/>
            <a:ext cx="5113337" cy="383698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2188" y="777875"/>
            <a:ext cx="5113337" cy="383698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2188" y="777875"/>
            <a:ext cx="5113337" cy="383698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2188" y="777875"/>
            <a:ext cx="5113337" cy="383698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2188" y="777875"/>
            <a:ext cx="5113337" cy="383698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2188" y="777875"/>
            <a:ext cx="5113337" cy="383698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2188" y="777875"/>
            <a:ext cx="5113337" cy="383698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2188" y="777875"/>
            <a:ext cx="5113337" cy="383698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2188" y="777875"/>
            <a:ext cx="5113337" cy="383698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2188" y="777875"/>
            <a:ext cx="5113337" cy="383698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709930" y="4861442"/>
            <a:ext cx="5679440" cy="284681"/>
          </a:xfrm>
        </p:spPr>
        <p:txBody>
          <a:bodyPr>
            <a:spAutoFit/>
          </a:bodyPr>
          <a:lstStyle/>
          <a:p>
            <a:endParaRPr lang="fr-FR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2188" y="777875"/>
            <a:ext cx="5113337" cy="383698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640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2188" y="777875"/>
            <a:ext cx="5113337" cy="383698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2188" y="777875"/>
            <a:ext cx="5113337" cy="383698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2188" y="777875"/>
            <a:ext cx="5113337" cy="383698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92188" y="777875"/>
            <a:ext cx="5113337" cy="3836988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4000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95782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17762" name="AutoShape 2" descr="Institut d'Optique Graduate School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2" descr="http://eg2014.unistra.fr/img/illu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990141" y="6170459"/>
            <a:ext cx="1356080" cy="95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5"/>
          <p:cNvGrpSpPr/>
          <p:nvPr userDrawn="1"/>
        </p:nvGrpSpPr>
        <p:grpSpPr>
          <a:xfrm>
            <a:off x="261257" y="4184085"/>
            <a:ext cx="8892000" cy="2254250"/>
            <a:chOff x="0" y="-97630"/>
            <a:chExt cx="8892000" cy="2254250"/>
          </a:xfrm>
        </p:grpSpPr>
        <p:pic>
          <p:nvPicPr>
            <p:cNvPr id="10" name="Picture 2" descr="http://eg2014.unistra.fr/img/banniere.jpg"/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726"/>
            <a:stretch/>
          </p:blipFill>
          <p:spPr bwMode="auto">
            <a:xfrm>
              <a:off x="0" y="19636"/>
              <a:ext cx="8892000" cy="1902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 userDrawn="1"/>
          </p:nvSpPr>
          <p:spPr bwMode="auto">
            <a:xfrm>
              <a:off x="0" y="-97630"/>
              <a:ext cx="8882742" cy="225425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Futura Book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55571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6130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6248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6248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69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603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19200"/>
            <a:ext cx="4038600" cy="52578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219200"/>
            <a:ext cx="40386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24300"/>
            <a:ext cx="40386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63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603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19200"/>
            <a:ext cx="40386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648200" y="1219200"/>
            <a:ext cx="4038600" cy="5257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460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Font typeface="Arial" pitchFamily="34" charset="0"/>
              <a:buChar char="–"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9103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61257" y="4184085"/>
            <a:ext cx="8892000" cy="2254250"/>
            <a:chOff x="0" y="-97630"/>
            <a:chExt cx="8892000" cy="2254250"/>
          </a:xfrm>
        </p:grpSpPr>
        <p:pic>
          <p:nvPicPr>
            <p:cNvPr id="1026" name="Picture 2" descr="http://eg2014.unistra.fr/img/banniere.jpg"/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726"/>
            <a:stretch/>
          </p:blipFill>
          <p:spPr bwMode="auto">
            <a:xfrm>
              <a:off x="0" y="19636"/>
              <a:ext cx="8892000" cy="1902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 userDrawn="1"/>
          </p:nvSpPr>
          <p:spPr bwMode="auto">
            <a:xfrm>
              <a:off x="0" y="-97630"/>
              <a:ext cx="8882742" cy="225425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Futura Book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722313" y="2737891"/>
            <a:ext cx="7772400" cy="1362075"/>
          </a:xfrm>
        </p:spPr>
        <p:txBody>
          <a:bodyPr anchor="t"/>
          <a:lstStyle>
            <a:lvl1pPr algn="l">
              <a:defRPr sz="4000" b="1" cap="none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722313" y="1052772"/>
            <a:ext cx="7772400" cy="1500187"/>
          </a:xfrm>
        </p:spPr>
        <p:txBody>
          <a:bodyPr anchor="ctr" anchorCtr="0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0"/>
            <a:ext cx="1291771" cy="1423988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utura Book" pitchFamily="34" charset="0"/>
            </a:endParaRPr>
          </a:p>
        </p:txBody>
      </p:sp>
      <p:pic>
        <p:nvPicPr>
          <p:cNvPr id="9" name="Picture 2" descr="http://eg2014.unistra.fr/img/illu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990141" y="6170459"/>
            <a:ext cx="1356080" cy="95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Line 4"/>
          <p:cNvSpPr>
            <a:spLocks noChangeShapeType="1"/>
          </p:cNvSpPr>
          <p:nvPr userDrawn="1"/>
        </p:nvSpPr>
        <p:spPr bwMode="auto">
          <a:xfrm flipV="1">
            <a:off x="460375" y="914400"/>
            <a:ext cx="8226425" cy="11114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791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746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1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392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77724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5661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7861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14450" y="228600"/>
            <a:ext cx="7372350" cy="5603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Slide Title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5257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20484" name="Line 4"/>
          <p:cNvSpPr>
            <a:spLocks noChangeShapeType="1"/>
          </p:cNvSpPr>
          <p:nvPr/>
        </p:nvSpPr>
        <p:spPr bwMode="auto">
          <a:xfrm flipV="1">
            <a:off x="1314450" y="914400"/>
            <a:ext cx="7372350" cy="11114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6780213" y="6477000"/>
            <a:ext cx="2073003" cy="52322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b="1" dirty="0" err="1"/>
              <a:t>Ivo</a:t>
            </a:r>
            <a:r>
              <a:rPr lang="en-US" sz="1400" b="1" dirty="0"/>
              <a:t> </a:t>
            </a:r>
            <a:r>
              <a:rPr lang="en-US" sz="1400" b="1" dirty="0" err="1"/>
              <a:t>Ihrke</a:t>
            </a:r>
            <a:r>
              <a:rPr lang="en-US" sz="1400" b="1" dirty="0"/>
              <a:t> / </a:t>
            </a:r>
            <a:r>
              <a:rPr lang="en-US" sz="1400" b="1" dirty="0" smtClean="0"/>
              <a:t>Winter 2013</a:t>
            </a:r>
          </a:p>
          <a:p>
            <a:endParaRPr lang="en-US" sz="1400" b="1" dirty="0"/>
          </a:p>
        </p:txBody>
      </p:sp>
      <p:sp>
        <p:nvSpPr>
          <p:cNvPr id="118786" name="AutoShape 2" descr="Institut d'Optique Graduate Schoo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6858000" y="6553200"/>
            <a:ext cx="2286000" cy="30480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utura Book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3833787" y="7208838"/>
            <a:ext cx="2286000" cy="38100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utura Book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12000" y="6477000"/>
            <a:ext cx="46049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“Optimization Techniques in Computer Graphics”</a:t>
            </a:r>
            <a:endParaRPr lang="en-US" sz="1600" dirty="0"/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152400" y="6477000"/>
            <a:ext cx="8020913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28575" y="-7937"/>
            <a:ext cx="1343025" cy="1323975"/>
          </a:xfrm>
          <a:prstGeom prst="rect">
            <a:avLst/>
          </a:prstGeom>
        </p:spPr>
      </p:pic>
      <p:pic>
        <p:nvPicPr>
          <p:cNvPr id="11" name="Picture 2" descr="http://eg2014.unistra.fr/img/illu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990141" y="6170459"/>
            <a:ext cx="1356080" cy="95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767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Futura Book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Futura Book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Futura Book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Futura Book" pitchFamily="34" charset="0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Futura Book" pitchFamily="34" charset="0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Futura Book" pitchFamily="34" charset="0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Futura Book" pitchFamily="34" charset="0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Futura Book" pitchFamily="34" charset="0"/>
        </a:defRPr>
      </a:lvl9pPr>
    </p:titleStyle>
    <p:bodyStyle>
      <a:lvl1pPr indent="293688" algn="l" rtl="0" eaLnBrk="0" fontAlgn="base" hangingPunct="0">
        <a:lnSpc>
          <a:spcPct val="90000"/>
        </a:lnSpc>
        <a:spcBef>
          <a:spcPct val="50000"/>
        </a:spcBef>
        <a:spcAft>
          <a:spcPct val="0"/>
        </a:spcAft>
        <a:buFont typeface="Wingdings" pitchFamily="2" charset="2"/>
        <a:buChar char="§"/>
        <a:defRPr sz="3200">
          <a:solidFill>
            <a:schemeClr val="tx1"/>
          </a:solidFill>
          <a:latin typeface="Arial" charset="0"/>
          <a:ea typeface="+mn-ea"/>
          <a:cs typeface="+mn-cs"/>
        </a:defRPr>
      </a:lvl1pPr>
      <a:lvl2pPr marL="631825" indent="-223838" algn="l" rtl="0" eaLnBrk="0" fontAlgn="base" hangingPunct="0">
        <a:lnSpc>
          <a:spcPct val="90000"/>
        </a:lnSpc>
        <a:spcBef>
          <a:spcPct val="50000"/>
        </a:spcBef>
        <a:spcAft>
          <a:spcPct val="0"/>
        </a:spcAft>
        <a:buSzPct val="80000"/>
        <a:buFont typeface="Arial" pitchFamily="34" charset="0"/>
        <a:buChar char="–"/>
        <a:defRPr sz="2800">
          <a:solidFill>
            <a:schemeClr val="tx1"/>
          </a:solidFill>
          <a:latin typeface="Arial" charset="0"/>
        </a:defRPr>
      </a:lvl2pPr>
      <a:lvl3pPr marL="1096963" indent="-350838" algn="l" rtl="0" eaLnBrk="0" fontAlgn="base" hangingPunct="0">
        <a:lnSpc>
          <a:spcPct val="90000"/>
        </a:lnSpc>
        <a:spcBef>
          <a:spcPct val="50000"/>
        </a:spcBef>
        <a:spcAft>
          <a:spcPct val="0"/>
        </a:spcAft>
        <a:buSzPct val="80000"/>
        <a:buFont typeface="Arial" charset="0"/>
        <a:buChar char="─"/>
        <a:defRPr sz="2400">
          <a:solidFill>
            <a:schemeClr val="tx1"/>
          </a:solidFill>
          <a:latin typeface="Arial" charset="0"/>
        </a:defRPr>
      </a:lvl3pPr>
      <a:lvl4pPr marL="1546225" indent="-334963" algn="l" rtl="0" eaLnBrk="0" fontAlgn="base" hangingPunct="0">
        <a:lnSpc>
          <a:spcPct val="90000"/>
        </a:lnSpc>
        <a:spcBef>
          <a:spcPct val="50000"/>
        </a:spcBef>
        <a:spcAft>
          <a:spcPct val="0"/>
        </a:spcAft>
        <a:buFont typeface="Arial" charset="0"/>
        <a:buChar char="─"/>
        <a:defRPr sz="2400">
          <a:solidFill>
            <a:schemeClr val="tx1"/>
          </a:solidFill>
          <a:latin typeface="Arial" charset="0"/>
        </a:defRPr>
      </a:lvl4pPr>
      <a:lvl5pPr marL="2400300" indent="-17145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857500" indent="-17145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3314700" indent="-17145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771900" indent="-17145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4229100" indent="-17145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6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image" Target="../media/image1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7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://alta.gforge.inria.fr/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0.png"/><Relationship Id="rId4" Type="http://schemas.openxmlformats.org/officeDocument/2006/relationships/image" Target="../media/image7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0.png"/><Relationship Id="rId4" Type="http://schemas.openxmlformats.org/officeDocument/2006/relationships/image" Target="../media/image81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0.png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85.jp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0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0.png"/><Relationship Id="rId3" Type="http://schemas.openxmlformats.org/officeDocument/2006/relationships/image" Target="../media/image85.jpg"/><Relationship Id="rId7" Type="http://schemas.openxmlformats.org/officeDocument/2006/relationships/image" Target="../media/image88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0.png"/><Relationship Id="rId5" Type="http://schemas.microsoft.com/office/2007/relationships/hdphoto" Target="../media/hdphoto2.wdp"/><Relationship Id="rId10" Type="http://schemas.openxmlformats.org/officeDocument/2006/relationships/image" Target="../media/image86.png"/><Relationship Id="rId4" Type="http://schemas.openxmlformats.org/officeDocument/2006/relationships/image" Target="../media/image88.png"/><Relationship Id="rId9" Type="http://schemas.openxmlformats.org/officeDocument/2006/relationships/image" Target="../media/image83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3" Type="http://schemas.openxmlformats.org/officeDocument/2006/relationships/image" Target="../media/image107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7" Type="http://schemas.openxmlformats.org/officeDocument/2006/relationships/image" Target="../media/image137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9" Type="http://schemas.openxmlformats.org/officeDocument/2006/relationships/image" Target="../media/image139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12" Type="http://schemas.openxmlformats.org/officeDocument/2006/relationships/image" Target="../media/image1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144.png"/><Relationship Id="rId4" Type="http://schemas.openxmlformats.org/officeDocument/2006/relationships/image" Target="../media/image135.png"/><Relationship Id="rId9" Type="http://schemas.openxmlformats.org/officeDocument/2006/relationships/image" Target="../media/image14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7.png"/><Relationship Id="rId7" Type="http://schemas.openxmlformats.org/officeDocument/2006/relationships/image" Target="../media/image150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9" Type="http://schemas.openxmlformats.org/officeDocument/2006/relationships/image" Target="../media/image152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11" Type="http://schemas.openxmlformats.org/officeDocument/2006/relationships/image" Target="../media/image164.png"/><Relationship Id="rId5" Type="http://schemas.openxmlformats.org/officeDocument/2006/relationships/image" Target="../media/image148.png"/><Relationship Id="rId10" Type="http://schemas.openxmlformats.org/officeDocument/2006/relationships/image" Target="../media/image155.png"/><Relationship Id="rId4" Type="http://schemas.openxmlformats.org/officeDocument/2006/relationships/image" Target="../media/image147.png"/><Relationship Id="rId9" Type="http://schemas.openxmlformats.org/officeDocument/2006/relationships/image" Target="../media/image154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7.png"/><Relationship Id="rId3" Type="http://schemas.openxmlformats.org/officeDocument/2006/relationships/tags" Target="../tags/tag4.xml"/><Relationship Id="rId7" Type="http://schemas.openxmlformats.org/officeDocument/2006/relationships/image" Target="../media/image147.png"/><Relationship Id="rId12" Type="http://schemas.openxmlformats.org/officeDocument/2006/relationships/image" Target="../media/image156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46.png"/><Relationship Id="rId11" Type="http://schemas.openxmlformats.org/officeDocument/2006/relationships/image" Target="../media/image153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45.png"/><Relationship Id="rId4" Type="http://schemas.openxmlformats.org/officeDocument/2006/relationships/tags" Target="../tags/tag5.xml"/><Relationship Id="rId9" Type="http://schemas.openxmlformats.org/officeDocument/2006/relationships/image" Target="../media/image149.png"/><Relationship Id="rId14" Type="http://schemas.openxmlformats.org/officeDocument/2006/relationships/image" Target="../media/image158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tags" Target="../tags/tag8.xml"/><Relationship Id="rId7" Type="http://schemas.openxmlformats.org/officeDocument/2006/relationships/image" Target="../media/image161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6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noProof="0" dirty="0" smtClean="0"/>
              <a:t>-- Least Squares Fitting –</a:t>
            </a:r>
            <a:br>
              <a:rPr lang="en-US" noProof="0" dirty="0" smtClean="0"/>
            </a:br>
            <a:r>
              <a:rPr lang="en-US" sz="3200" noProof="0" dirty="0" smtClean="0"/>
              <a:t>Finite-Dimensional Vector Spaces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Xavier </a:t>
            </a:r>
            <a:r>
              <a:rPr lang="en-US" noProof="0" dirty="0" err="1" smtClean="0"/>
              <a:t>Granier</a:t>
            </a:r>
            <a:endParaRPr lang="en-US" noProof="0" dirty="0"/>
          </a:p>
        </p:txBody>
      </p:sp>
      <p:pic>
        <p:nvPicPr>
          <p:cNvPr id="4" name="Picture 2" descr="image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72" t="9529" r="2165" b="57211"/>
          <a:stretch>
            <a:fillRect/>
          </a:stretch>
        </p:blipFill>
        <p:spPr bwMode="auto">
          <a:xfrm>
            <a:off x="3177904" y="1113496"/>
            <a:ext cx="2788193" cy="12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562" y="1473496"/>
            <a:ext cx="1499026" cy="5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092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noProof="0" dirty="0" smtClean="0"/>
              <a:t>Definitions</a:t>
            </a:r>
            <a:endParaRPr lang="en-US" noProof="0" dirty="0"/>
          </a:p>
        </p:txBody>
      </p:sp>
      <p:sp>
        <p:nvSpPr>
          <p:cNvPr id="3" name="Espace réservé du texte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9pPr>
          </a:lstStyle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noProof="0" dirty="0" smtClean="0"/>
              <a:t>Norm</a:t>
            </a:r>
          </a:p>
          <a:p>
            <a:pPr lvl="1" rtl="0" hangingPunct="0"/>
            <a:r>
              <a:rPr lang="en-US" noProof="0" dirty="0" smtClean="0"/>
              <a:t>Separate points</a:t>
            </a:r>
          </a:p>
          <a:p>
            <a:pPr marL="540000" lvl="1" indent="0" rtl="0" hangingPunct="0">
              <a:buNone/>
            </a:pPr>
            <a:endParaRPr lang="en-US" noProof="0" dirty="0" smtClean="0"/>
          </a:p>
          <a:p>
            <a:pPr lvl="1" rtl="0" hangingPunct="0"/>
            <a:r>
              <a:rPr lang="en-US" noProof="0" dirty="0" smtClean="0"/>
              <a:t>Absolute homogeneity</a:t>
            </a:r>
          </a:p>
          <a:p>
            <a:pPr marL="540000" lvl="1" indent="0" rtl="0" hangingPunct="0">
              <a:buNone/>
            </a:pPr>
            <a:endParaRPr lang="en-US" noProof="0" dirty="0" smtClean="0"/>
          </a:p>
          <a:p>
            <a:pPr lvl="1" rtl="0" hangingPunct="0"/>
            <a:r>
              <a:rPr lang="en-US" noProof="0" dirty="0" smtClean="0"/>
              <a:t>Triangle inequality</a:t>
            </a:r>
          </a:p>
          <a:p>
            <a:pPr marL="540000" lvl="1" indent="0" rtl="0" hangingPunct="0">
              <a:buNone/>
            </a:pPr>
            <a:endParaRPr lang="en-US" noProof="0" dirty="0" smtClean="0"/>
          </a:p>
          <a:p>
            <a:pPr>
              <a:buSzPct val="100000"/>
              <a:buFont typeface="Wingdings" panose="05000000000000000000" pitchFamily="2" charset="2"/>
              <a:buChar char="§"/>
            </a:pPr>
            <a:r>
              <a:rPr lang="en-US" dirty="0" smtClean="0"/>
              <a:t>Distance</a:t>
            </a:r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>
                <a:spLocks noResize="1"/>
              </p:cNvSpPr>
              <p:nvPr/>
            </p:nvSpPr>
            <p:spPr>
              <a:xfrm>
                <a:off x="2711320" y="1134698"/>
                <a:ext cx="3563432" cy="5837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1" i="1" smtClean="0">
                          <a:latin typeface="Cambria Math"/>
                        </a:rPr>
                        <m:t>𝒙</m:t>
                      </m:r>
                      <m:r>
                        <a:rPr lang="fr-FR" sz="3200" b="0" i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fr-FR" sz="3200" b="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3200" b="0" i="1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fr-FR" sz="3200" b="0" i="1" smtClean="0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fr-FR" sz="3200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32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320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fr-FR" sz="3200" i="1">
                                        <a:latin typeface="Cambria Math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fr-FR" sz="32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32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3200" i="1">
                                            <a:latin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fr-FR" sz="3200" b="0">
                              <a:latin typeface="Cambria Math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fr-FR" sz="3200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320" y="1134698"/>
                <a:ext cx="3563432" cy="58372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>
                <a:spLocks noResize="1"/>
              </p:cNvSpPr>
              <p:nvPr/>
            </p:nvSpPr>
            <p:spPr>
              <a:xfrm>
                <a:off x="1755771" y="2272231"/>
                <a:ext cx="5632459" cy="5635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smtClean="0">
                          <a:latin typeface="Cambria Math"/>
                        </a:rPr>
                        <m:t>∥</m:t>
                      </m:r>
                      <m:r>
                        <a:rPr lang="fr-FR" sz="3200" b="1" i="1">
                          <a:latin typeface="Cambria Math"/>
                        </a:rPr>
                        <m:t>𝒙</m:t>
                      </m:r>
                      <m:r>
                        <a:rPr lang="fr-FR" sz="3200" b="0" i="0">
                          <a:latin typeface="Cambria Math"/>
                        </a:rPr>
                        <m:t>∥</m:t>
                      </m:r>
                      <m:r>
                        <a:rPr lang="fr-FR" sz="3200" b="0" i="0" smtClean="0">
                          <a:latin typeface="Cambria Math"/>
                        </a:rPr>
                        <m:t> </m:t>
                      </m:r>
                      <m:r>
                        <a:rPr lang="fr-FR" sz="3200" b="0" i="0">
                          <a:latin typeface="Cambria Math"/>
                        </a:rPr>
                        <m:t>=0⇔∀</m:t>
                      </m:r>
                      <m:r>
                        <a:rPr lang="fr-FR" sz="3200" b="0" i="1">
                          <a:latin typeface="Cambria Math"/>
                        </a:rPr>
                        <m:t>𝑖</m:t>
                      </m:r>
                      <m:r>
                        <a:rPr lang="fr-FR" sz="3200" b="0" i="0">
                          <a:latin typeface="Cambria Math"/>
                        </a:rPr>
                        <m:t>=1..</m:t>
                      </m:r>
                      <m:r>
                        <a:rPr lang="fr-FR" sz="3200" b="0" i="1">
                          <a:latin typeface="Cambria Math"/>
                        </a:rPr>
                        <m:t>𝑁</m:t>
                      </m:r>
                      <m:r>
                        <a:rPr lang="fr-FR" sz="3200" b="0" i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fr-FR" sz="3200" b="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3200" b="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fr-FR" sz="3200" b="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fr-FR" sz="3200" b="0" i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fr-FR" sz="3200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771" y="2272231"/>
                <a:ext cx="5632459" cy="56353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>
                <a:spLocks noResize="1"/>
              </p:cNvSpPr>
              <p:nvPr/>
            </p:nvSpPr>
            <p:spPr>
              <a:xfrm>
                <a:off x="2880149" y="3371739"/>
                <a:ext cx="3383702" cy="5635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smtClean="0">
                          <a:latin typeface="Cambria Math"/>
                        </a:rPr>
                        <m:t>∥</m:t>
                      </m:r>
                      <m:r>
                        <m:rPr>
                          <m:sty m:val="p"/>
                        </m:rPr>
                        <a:rPr lang="fr-FR" sz="3200" i="0">
                          <a:latin typeface="Cambria Math"/>
                        </a:rPr>
                        <m:t>λ</m:t>
                      </m:r>
                      <m:r>
                        <a:rPr lang="fr-FR" sz="3200" b="1" i="1">
                          <a:latin typeface="Cambria Math"/>
                        </a:rPr>
                        <m:t>𝒙</m:t>
                      </m:r>
                      <m:r>
                        <a:rPr lang="fr-FR" sz="3200" b="0" i="0">
                          <a:latin typeface="Cambria Math"/>
                        </a:rPr>
                        <m:t>∥</m:t>
                      </m:r>
                      <m:r>
                        <a:rPr lang="fr-FR" sz="3200" b="0" i="0" smtClean="0">
                          <a:latin typeface="Cambria Math"/>
                        </a:rPr>
                        <m:t> </m:t>
                      </m:r>
                      <m:r>
                        <a:rPr lang="fr-FR" sz="3200" b="0" i="0">
                          <a:latin typeface="Cambria Math"/>
                        </a:rPr>
                        <m:t>=</m:t>
                      </m:r>
                      <m:r>
                        <a:rPr lang="fr-FR" sz="3200" b="0" i="0" smtClean="0">
                          <a:latin typeface="Cambria Math"/>
                        </a:rPr>
                        <m:t> </m:t>
                      </m:r>
                      <m:r>
                        <a:rPr lang="fr-FR" sz="3200" b="0" i="0">
                          <a:latin typeface="Cambria Math"/>
                        </a:rPr>
                        <m:t>∣</m:t>
                      </m:r>
                      <m:r>
                        <m:rPr>
                          <m:sty m:val="p"/>
                        </m:rPr>
                        <a:rPr lang="fr-FR" sz="3200" b="0" i="0">
                          <a:latin typeface="Cambria Math"/>
                        </a:rPr>
                        <m:t>λ</m:t>
                      </m:r>
                      <m:r>
                        <a:rPr lang="fr-FR" sz="3200" b="0" i="0">
                          <a:latin typeface="Cambria Math"/>
                        </a:rPr>
                        <m:t>∣</m:t>
                      </m:r>
                      <m:r>
                        <a:rPr lang="fr-FR" sz="3200" b="0" i="1">
                          <a:latin typeface="Cambria Math"/>
                        </a:rPr>
                        <m:t> </m:t>
                      </m:r>
                      <m:r>
                        <a:rPr lang="fr-FR" sz="3200" b="0" i="0">
                          <a:latin typeface="Cambria Math"/>
                        </a:rPr>
                        <m:t>∥</m:t>
                      </m:r>
                      <m:r>
                        <a:rPr lang="fr-FR" sz="3200" b="1" i="0">
                          <a:latin typeface="Cambria Math"/>
                        </a:rPr>
                        <m:t>𝐱</m:t>
                      </m:r>
                      <m:r>
                        <a:rPr lang="fr-FR" sz="3200" b="0" i="0">
                          <a:latin typeface="Cambria Math"/>
                        </a:rPr>
                        <m:t>∥</m:t>
                      </m:r>
                    </m:oMath>
                  </m:oMathPara>
                </a14:m>
                <a:endParaRPr lang="fr-FR" sz="3200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149" y="3371739"/>
                <a:ext cx="3383702" cy="56353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>
                <a:spLocks noResize="1"/>
              </p:cNvSpPr>
              <p:nvPr/>
            </p:nvSpPr>
            <p:spPr>
              <a:xfrm>
                <a:off x="2401428" y="4454225"/>
                <a:ext cx="4341144" cy="5635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smtClean="0">
                          <a:latin typeface="Cambria Math"/>
                        </a:rPr>
                        <m:t>∥</m:t>
                      </m:r>
                      <m:r>
                        <a:rPr lang="fr-FR" sz="3200" b="1" i="1">
                          <a:latin typeface="Cambria Math"/>
                        </a:rPr>
                        <m:t>𝒙</m:t>
                      </m:r>
                      <m:r>
                        <a:rPr lang="fr-FR" sz="3200" b="0" i="0">
                          <a:latin typeface="Cambria Math"/>
                        </a:rPr>
                        <m:t>+</m:t>
                      </m:r>
                      <m:r>
                        <a:rPr lang="fr-FR" sz="3200" b="1" i="1">
                          <a:latin typeface="Cambria Math"/>
                        </a:rPr>
                        <m:t>𝒚</m:t>
                      </m:r>
                      <m:r>
                        <a:rPr lang="fr-FR" sz="3200" b="0" i="0">
                          <a:latin typeface="Cambria Math"/>
                        </a:rPr>
                        <m:t>∥</m:t>
                      </m:r>
                      <m:r>
                        <a:rPr lang="fr-FR" sz="3200" b="0" i="0" smtClean="0">
                          <a:latin typeface="Cambria Math"/>
                        </a:rPr>
                        <m:t> </m:t>
                      </m:r>
                      <m:r>
                        <a:rPr lang="fr-FR" sz="3200" b="0" i="0">
                          <a:latin typeface="Cambria Math"/>
                        </a:rPr>
                        <m:t>≤</m:t>
                      </m:r>
                      <m:r>
                        <a:rPr lang="fr-FR" sz="3200" b="0" i="0" smtClean="0">
                          <a:latin typeface="Cambria Math"/>
                        </a:rPr>
                        <m:t> </m:t>
                      </m:r>
                      <m:r>
                        <a:rPr lang="fr-FR" sz="3200" b="0" i="0">
                          <a:latin typeface="Cambria Math"/>
                        </a:rPr>
                        <m:t>∥</m:t>
                      </m:r>
                      <m:r>
                        <a:rPr lang="fr-FR" sz="3200" b="1" i="1">
                          <a:latin typeface="Cambria Math"/>
                        </a:rPr>
                        <m:t>𝒙</m:t>
                      </m:r>
                      <m:r>
                        <a:rPr lang="fr-FR" sz="3200" b="0" i="0" smtClean="0">
                          <a:latin typeface="Cambria Math"/>
                        </a:rPr>
                        <m:t>∥</m:t>
                      </m:r>
                      <m:r>
                        <a:rPr lang="fr-FR" sz="3200" b="0" i="0">
                          <a:latin typeface="Cambria Math"/>
                        </a:rPr>
                        <m:t>+∥</m:t>
                      </m:r>
                      <m:r>
                        <a:rPr lang="fr-FR" sz="3200" b="1" i="1">
                          <a:latin typeface="Cambria Math"/>
                        </a:rPr>
                        <m:t>𝒚</m:t>
                      </m:r>
                      <m:r>
                        <a:rPr lang="fr-FR" sz="3200" b="0" i="0">
                          <a:latin typeface="Cambria Math"/>
                        </a:rPr>
                        <m:t>∥</m:t>
                      </m:r>
                    </m:oMath>
                  </m:oMathPara>
                </a14:m>
                <a:endParaRPr lang="fr-FR" sz="3200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428" y="4454225"/>
                <a:ext cx="4341144" cy="56353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>
                <a:spLocks noResize="1"/>
              </p:cNvSpPr>
              <p:nvPr/>
            </p:nvSpPr>
            <p:spPr>
              <a:xfrm>
                <a:off x="2791631" y="5661779"/>
                <a:ext cx="3560739" cy="5635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3200" b="0" i="0" smtClean="0">
                          <a:latin typeface="Cambria Math"/>
                        </a:rPr>
                        <m:t>d</m:t>
                      </m:r>
                      <m:d>
                        <m:dPr>
                          <m:ctrlPr>
                            <a:rPr lang="fr-FR" sz="3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3200" b="1" i="1" smtClean="0">
                              <a:latin typeface="Cambria Math"/>
                            </a:rPr>
                            <m:t>𝒙</m:t>
                          </m:r>
                          <m:r>
                            <a:rPr lang="fr-FR" sz="3200" b="0" i="1" smtClean="0">
                              <a:latin typeface="Cambria Math"/>
                            </a:rPr>
                            <m:t>,</m:t>
                          </m:r>
                          <m:r>
                            <a:rPr lang="fr-FR" sz="3200" b="1" i="1" smtClean="0">
                              <a:latin typeface="Cambria Math"/>
                            </a:rPr>
                            <m:t>𝒚</m:t>
                          </m:r>
                        </m:e>
                      </m:d>
                      <m:r>
                        <a:rPr lang="fr-FR" sz="3200" b="0" i="1" smtClean="0">
                          <a:latin typeface="Cambria Math"/>
                        </a:rPr>
                        <m:t>= </m:t>
                      </m:r>
                      <m:r>
                        <a:rPr lang="fr-FR" sz="3200">
                          <a:latin typeface="Cambria Math"/>
                        </a:rPr>
                        <m:t>∥</m:t>
                      </m:r>
                      <m:r>
                        <a:rPr lang="fr-FR" sz="3200" b="1" i="1">
                          <a:latin typeface="Cambria Math"/>
                        </a:rPr>
                        <m:t>𝒙</m:t>
                      </m:r>
                      <m:r>
                        <a:rPr lang="fr-FR" sz="3200" b="0" i="0" smtClean="0">
                          <a:latin typeface="Cambria Math"/>
                        </a:rPr>
                        <m:t>−</m:t>
                      </m:r>
                      <m:r>
                        <a:rPr lang="fr-FR" sz="3200" b="1" i="1" smtClean="0">
                          <a:latin typeface="Cambria Math"/>
                        </a:rPr>
                        <m:t>𝒚</m:t>
                      </m:r>
                      <m:r>
                        <a:rPr lang="fr-FR" sz="3200" b="0" i="0">
                          <a:latin typeface="Cambria Math"/>
                        </a:rPr>
                        <m:t>∥</m:t>
                      </m:r>
                    </m:oMath>
                  </m:oMathPara>
                </a14:m>
                <a:endParaRPr lang="fr-FR" sz="3200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631" y="5661779"/>
                <a:ext cx="3560739" cy="56353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659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noProof="0" dirty="0" smtClean="0"/>
              <a:t>Euclidian Norm for Least Squares</a:t>
            </a:r>
            <a:endParaRPr lang="en-US" noProof="0" dirty="0"/>
          </a:p>
        </p:txBody>
      </p:sp>
      <p:sp>
        <p:nvSpPr>
          <p:cNvPr id="3" name="Espace réservé du texte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9pPr>
          </a:lstStyle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noProof="0" dirty="0" smtClean="0"/>
              <a:t>Based on standard dot product</a:t>
            </a:r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marL="108000" lvl="0" indent="0">
              <a:buNone/>
            </a:pPr>
            <a:r>
              <a:rPr lang="en-US" noProof="0" dirty="0" smtClean="0"/>
              <a:t>  </a:t>
            </a:r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noProof="0" dirty="0" smtClean="0"/>
              <a:t>Error </a:t>
            </a:r>
            <a:r>
              <a:rPr lang="en-US" noProof="0" dirty="0" smtClean="0">
                <a:latin typeface="Symbol"/>
              </a:rPr>
              <a:t>»</a:t>
            </a:r>
            <a:r>
              <a:rPr lang="en-US" noProof="0" dirty="0" smtClean="0"/>
              <a:t> average distance</a:t>
            </a:r>
          </a:p>
          <a:p>
            <a:pPr lvl="1"/>
            <a:r>
              <a:rPr lang="en-US" dirty="0" smtClean="0"/>
              <a:t>Uniform weight for each dimension</a:t>
            </a:r>
            <a:endParaRPr lang="en-US" noProof="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>
                <a:spLocks noResize="1"/>
              </p:cNvSpPr>
              <p:nvPr/>
            </p:nvSpPr>
            <p:spPr>
              <a:xfrm>
                <a:off x="4618786" y="2081065"/>
                <a:ext cx="3434998" cy="14751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fr-FR" sz="24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sz="240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sz="2400" i="1" smtClean="0">
                                  <a:latin typeface="Cambria Math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fr-FR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fr-FR" sz="2400" i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fr-FR" sz="2400" i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fr-FR" sz="24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2400" i="1">
                                  <a:latin typeface="Cambria Math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fr-FR" sz="2400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fr-FR" sz="24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fr-FR" sz="2400" i="0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fr-FR" sz="2400" i="1">
                                      <a:latin typeface="Cambria Math"/>
                                    </a:rPr>
                                    <m:t>𝑁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fr-FR" sz="2400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fr-FR" sz="2400" i="0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fr-FR" sz="24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fr-FR" sz="24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sz="2400" b="0" i="1" smtClean="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fr-FR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786" y="2081065"/>
                <a:ext cx="3434998" cy="147519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>
                <a:spLocks noResize="1"/>
              </p:cNvSpPr>
              <p:nvPr/>
            </p:nvSpPr>
            <p:spPr>
              <a:xfrm>
                <a:off x="719014" y="1753492"/>
                <a:ext cx="3348501" cy="1120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〈"/>
                          <m:endChr m:val="〉"/>
                          <m:ctrlPr>
                            <a:rPr lang="fr-FR" sz="2400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2400" b="1" i="1">
                              <a:latin typeface="Cambria Math"/>
                            </a:rPr>
                            <m:t>𝒙</m:t>
                          </m:r>
                          <m:r>
                            <a:rPr lang="fr-FR" sz="2400" b="0" i="0">
                              <a:latin typeface="Cambria Math"/>
                            </a:rPr>
                            <m:t>,</m:t>
                          </m:r>
                          <m:r>
                            <a:rPr lang="fr-FR" sz="2400" b="1" i="1">
                              <a:latin typeface="Cambria Math"/>
                            </a:rPr>
                            <m:t>𝒚</m:t>
                          </m:r>
                        </m:e>
                      </m:d>
                      <m:r>
                        <a:rPr lang="fr-FR" sz="2400" b="0" i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2400" b="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fr-FR" sz="2400" b="0" i="1">
                              <a:latin typeface="Cambria Math"/>
                            </a:rPr>
                            <m:t>𝑖</m:t>
                          </m:r>
                          <m:r>
                            <a:rPr lang="fr-FR" sz="2400" b="0" i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fr-FR" sz="2400" b="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fr-FR" sz="2400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sz="2400" b="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2400" b="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fr-FR" sz="2400" b="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2400" b="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fr-FR" sz="2400" b="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fr-FR" sz="2400" b="0" i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fr-FR" sz="2400" b="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sz="2400" b="1" i="1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fr-FR" sz="2400">
                              <a:latin typeface="Cambria Math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  <m:r>
                        <a:rPr lang="fr-FR" sz="2400" b="1" i="1">
                          <a:latin typeface="Cambria Math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fr-FR" sz="2400" b="1" i="1">
                          <a:latin typeface="Cambria Math"/>
                        </a:rPr>
                        <m:t>𝒚</m:t>
                      </m:r>
                    </m:oMath>
                  </m:oMathPara>
                </a14:m>
                <a:endParaRPr lang="fr-FR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14" y="1753492"/>
                <a:ext cx="3348501" cy="112092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>
                <a:spLocks noResize="1"/>
              </p:cNvSpPr>
              <p:nvPr/>
            </p:nvSpPr>
            <p:spPr>
              <a:xfrm>
                <a:off x="719014" y="2939238"/>
                <a:ext cx="2994109" cy="4586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smtClean="0">
                          <a:latin typeface="Cambria Math"/>
                        </a:rPr>
                        <m:t>∥</m:t>
                      </m:r>
                      <m:r>
                        <a:rPr lang="fr-FR" sz="2400" b="1" i="1" smtClean="0">
                          <a:latin typeface="Cambria Math"/>
                        </a:rPr>
                        <m:t>𝒙</m:t>
                      </m:r>
                      <m:sSubSup>
                        <m:sSubSupPr>
                          <m:ctrlPr>
                            <a:rPr lang="fr-FR" sz="2400" b="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sz="2400" b="0" i="0" smtClean="0">
                              <a:latin typeface="Cambria Math"/>
                            </a:rPr>
                            <m:t>∥</m:t>
                          </m:r>
                        </m:e>
                        <m:sub>
                          <m:r>
                            <a:rPr lang="fr-FR" sz="2400" b="0" i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fr-FR" sz="2400" b="0" i="0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fr-FR" sz="2400" b="0" i="0">
                          <a:latin typeface="Cambria Math"/>
                        </a:rPr>
                        <m:t>=</m:t>
                      </m:r>
                      <m:d>
                        <m:dPr>
                          <m:begChr m:val="〈"/>
                          <m:endChr m:val="〉"/>
                          <m:ctrlPr>
                            <a:rPr lang="fr-FR" sz="2400" b="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2400" b="1" i="1">
                              <a:latin typeface="Cambria Math"/>
                            </a:rPr>
                            <m:t>𝒙</m:t>
                          </m:r>
                          <m:r>
                            <a:rPr lang="fr-FR" sz="2400" b="0" i="0">
                              <a:latin typeface="Cambria Math"/>
                            </a:rPr>
                            <m:t>,</m:t>
                          </m:r>
                          <m:r>
                            <a:rPr lang="fr-FR" sz="2400" b="1" i="1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fr-FR" sz="2400" b="0" i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fr-FR" sz="2400" b="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sz="2400" b="1" i="1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fr-FR" sz="2400">
                              <a:latin typeface="Cambria Math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  <m:r>
                        <a:rPr lang="fr-FR" sz="2400" b="1" i="1">
                          <a:latin typeface="Cambria Math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fr-FR" sz="2400" b="1" i="1">
                          <a:latin typeface="Cambria Math"/>
                        </a:rPr>
                        <m:t>𝒙</m:t>
                      </m:r>
                    </m:oMath>
                  </m:oMathPara>
                </a14:m>
                <a:endParaRPr lang="fr-FR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14" y="2939238"/>
                <a:ext cx="2994109" cy="45863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e 15"/>
          <p:cNvGrpSpPr/>
          <p:nvPr/>
        </p:nvGrpSpPr>
        <p:grpSpPr>
          <a:xfrm>
            <a:off x="3788277" y="4841754"/>
            <a:ext cx="1567447" cy="1567610"/>
            <a:chOff x="7495610" y="1061821"/>
            <a:chExt cx="1567447" cy="1567610"/>
          </a:xfrm>
        </p:grpSpPr>
        <p:grpSp>
          <p:nvGrpSpPr>
            <p:cNvPr id="8" name="Groupe 7"/>
            <p:cNvGrpSpPr/>
            <p:nvPr/>
          </p:nvGrpSpPr>
          <p:grpSpPr>
            <a:xfrm>
              <a:off x="7495610" y="1061821"/>
              <a:ext cx="1567447" cy="1567610"/>
              <a:chOff x="8063999" y="2466360"/>
              <a:chExt cx="1728001" cy="1728000"/>
            </a:xfrm>
          </p:grpSpPr>
          <p:sp>
            <p:nvSpPr>
              <p:cNvPr id="9" name="Connecteur droit 8"/>
              <p:cNvSpPr/>
              <p:nvPr/>
            </p:nvSpPr>
            <p:spPr>
              <a:xfrm>
                <a:off x="8063999" y="3330360"/>
                <a:ext cx="1728001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tailEnd type="arrow"/>
              </a:ln>
            </p:spPr>
            <p:txBody>
              <a:bodyPr vert="horz" wrap="none" lIns="90000" tIns="45000" rIns="90000" bIns="45000" anchor="ctr" anchorCtr="0" compatLnSpc="0"/>
              <a:lstStyle/>
              <a:p>
                <a:pPr hangingPunct="0"/>
                <a:endParaRPr lang="fr-FR" sz="1600">
                  <a:latin typeface="Albany AMT" pitchFamily="18"/>
                  <a:ea typeface="宋体" pitchFamily="2"/>
                  <a:cs typeface="Lohit Hindi" pitchFamily="2"/>
                </a:endParaRPr>
              </a:p>
            </p:txBody>
          </p:sp>
          <p:sp>
            <p:nvSpPr>
              <p:cNvPr id="10" name="Connecteur droit 9"/>
              <p:cNvSpPr/>
              <p:nvPr/>
            </p:nvSpPr>
            <p:spPr>
              <a:xfrm flipV="1">
                <a:off x="8928000" y="2466360"/>
                <a:ext cx="0" cy="172800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tailEnd type="arrow"/>
              </a:ln>
            </p:spPr>
            <p:txBody>
              <a:bodyPr vert="horz" wrap="none" lIns="90000" tIns="45000" rIns="90000" bIns="45000" anchor="ctr" anchorCtr="0" compatLnSpc="0"/>
              <a:lstStyle/>
              <a:p>
                <a:pPr hangingPunct="0"/>
                <a:endParaRPr lang="fr-FR" sz="1600">
                  <a:latin typeface="Albany AMT" pitchFamily="18"/>
                  <a:ea typeface="宋体" pitchFamily="2"/>
                  <a:cs typeface="Lohit Hindi" pitchFamily="2"/>
                </a:endParaRPr>
              </a:p>
            </p:txBody>
          </p:sp>
        </p:grpSp>
        <p:sp>
          <p:nvSpPr>
            <p:cNvPr id="11" name="Forme libre 10"/>
            <p:cNvSpPr/>
            <p:nvPr/>
          </p:nvSpPr>
          <p:spPr>
            <a:xfrm>
              <a:off x="7789506" y="1355748"/>
              <a:ext cx="979654" cy="97975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</a:ln>
          </p:spPr>
          <p:txBody>
            <a:bodyPr vert="horz" wrap="none" lIns="81639" tIns="40820" rIns="81639" bIns="40820" anchor="ctr" anchorCtr="0" compatLnSpc="0"/>
            <a:lstStyle/>
            <a:p>
              <a:pPr hangingPunct="0"/>
              <a:endParaRPr lang="fr-FR" sz="1600">
                <a:latin typeface="Albany AMT" pitchFamily="18"/>
                <a:ea typeface="宋体" pitchFamily="2"/>
                <a:cs typeface="Lohit Hindi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43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noProof="0" dirty="0" smtClean="0"/>
              <a:t>Euclidian Norm for Least Squares</a:t>
            </a:r>
            <a:endParaRPr lang="en-US" noProof="0" dirty="0"/>
          </a:p>
        </p:txBody>
      </p:sp>
      <p:sp>
        <p:nvSpPr>
          <p:cNvPr id="3" name="Espace réservé du texte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9pPr>
          </a:lstStyle>
          <a:p>
            <a:pPr lvl="0"/>
            <a:r>
              <a:rPr lang="en-US" dirty="0"/>
              <a:t>Generalized dot product</a:t>
            </a:r>
          </a:p>
          <a:p>
            <a:pPr lvl="1"/>
            <a:r>
              <a:rPr lang="en-US" b="1" dirty="0" smtClean="0">
                <a:latin typeface="Times New Roman" pitchFamily="18"/>
              </a:rPr>
              <a:t>W</a:t>
            </a:r>
            <a:r>
              <a:rPr lang="en-US" dirty="0" smtClean="0"/>
              <a:t>: </a:t>
            </a:r>
            <a:r>
              <a:rPr lang="en-US" dirty="0"/>
              <a:t>symmetric positive definite </a:t>
            </a:r>
            <a:r>
              <a:rPr lang="en-US" dirty="0" smtClean="0"/>
              <a:t>matrix</a:t>
            </a:r>
          </a:p>
          <a:p>
            <a:pPr marL="540000" lvl="1" indent="0">
              <a:buNone/>
            </a:pPr>
            <a:endParaRPr lang="en-US" noProof="0" dirty="0" smtClean="0"/>
          </a:p>
          <a:p>
            <a:pPr marL="108000" lvl="0" indent="0">
              <a:buNone/>
            </a:pPr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endParaRPr lang="en-US" dirty="0"/>
          </a:p>
          <a:p>
            <a:pPr lvl="0"/>
            <a:endParaRPr lang="en-US" noProof="0" dirty="0" smtClean="0"/>
          </a:p>
          <a:p>
            <a:pPr lvl="0"/>
            <a:r>
              <a:rPr lang="en-US" noProof="0" dirty="0" smtClean="0"/>
              <a:t>Error </a:t>
            </a:r>
            <a:r>
              <a:rPr lang="en-US" noProof="0" dirty="0" smtClean="0">
                <a:latin typeface="Symbol"/>
              </a:rPr>
              <a:t>»</a:t>
            </a:r>
            <a:r>
              <a:rPr lang="en-US" noProof="0" dirty="0" smtClean="0"/>
              <a:t> weighted average distance</a:t>
            </a:r>
          </a:p>
          <a:p>
            <a:pPr lvl="1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dirty="0" smtClean="0"/>
              <a:t> is a diagonal matrix</a:t>
            </a:r>
            <a:endParaRPr lang="en-US" noProof="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>
                <a:spLocks noResize="1"/>
              </p:cNvSpPr>
              <p:nvPr/>
            </p:nvSpPr>
            <p:spPr>
              <a:xfrm>
                <a:off x="3315076" y="2296089"/>
                <a:ext cx="2513849" cy="4583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1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〈"/>
                              <m:endChr m:val="〉"/>
                              <m:ctrlPr>
                                <a:rPr lang="fr-FR" sz="2400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2400" b="1" i="1">
                                  <a:latin typeface="Cambria Math"/>
                                </a:rPr>
                                <m:t>𝒙</m:t>
                              </m:r>
                              <m:r>
                                <a:rPr lang="fr-FR" sz="2400">
                                  <a:latin typeface="Cambria Math"/>
                                </a:rPr>
                                <m:t>,</m:t>
                              </m:r>
                              <m:r>
                                <a:rPr lang="fr-FR" sz="2400" b="1" i="1">
                                  <a:latin typeface="Cambria Math"/>
                                </a:rPr>
                                <m:t>𝒚</m:t>
                              </m:r>
                            </m:e>
                          </m:d>
                        </m:e>
                        <m:sub>
                          <m:r>
                            <a:rPr lang="fr-FR" sz="2400" b="1" i="0" smtClean="0">
                              <a:latin typeface="Cambria Math"/>
                            </a:rPr>
                            <m:t>𝐖</m:t>
                          </m:r>
                        </m:sub>
                      </m:sSub>
                      <m:r>
                        <a:rPr lang="fr-FR" sz="2400" b="0" i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fr-FR" sz="2400" b="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sz="2400" b="1" i="1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fr-FR" sz="2400">
                              <a:latin typeface="Cambria Math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  <m:r>
                        <a:rPr lang="fr-FR" sz="2400" b="1" i="0" smtClean="0">
                          <a:latin typeface="Cambria Math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fr-FR" sz="2400" b="1" i="0" smtClean="0">
                          <a:latin typeface="Cambria Math"/>
                        </a:rPr>
                        <m:t>𝐖</m:t>
                      </m:r>
                      <m:r>
                        <a:rPr lang="fr-FR" sz="2400" b="0" i="1" smtClean="0">
                          <a:latin typeface="Cambria Math"/>
                        </a:rPr>
                        <m:t> </m:t>
                      </m:r>
                      <m:r>
                        <a:rPr lang="fr-FR" sz="2400" b="1" i="1">
                          <a:latin typeface="Cambria Math"/>
                        </a:rPr>
                        <m:t>𝒚</m:t>
                      </m:r>
                    </m:oMath>
                  </m:oMathPara>
                </a14:m>
                <a:endParaRPr lang="fr-FR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076" y="2296089"/>
                <a:ext cx="2513849" cy="45830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>
                <a:spLocks noResize="1"/>
              </p:cNvSpPr>
              <p:nvPr/>
            </p:nvSpPr>
            <p:spPr>
              <a:xfrm>
                <a:off x="2697183" y="2922199"/>
                <a:ext cx="3749635" cy="4651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smtClean="0">
                          <a:latin typeface="Cambria Math"/>
                        </a:rPr>
                        <m:t>∥</m:t>
                      </m:r>
                      <m:r>
                        <a:rPr lang="fr-FR" sz="2400" b="1" i="1">
                          <a:latin typeface="Cambria Math"/>
                        </a:rPr>
                        <m:t>𝒙</m:t>
                      </m:r>
                      <m:sSubSup>
                        <m:sSubSupPr>
                          <m:ctrlPr>
                            <a:rPr lang="fr-FR" sz="2400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sz="2400">
                              <a:latin typeface="Cambria Math"/>
                            </a:rPr>
                            <m:t>∥</m:t>
                          </m:r>
                        </m:e>
                        <m:sub>
                          <m:r>
                            <a:rPr lang="fr-FR" sz="2400" b="1" i="0" smtClean="0">
                              <a:latin typeface="Cambria Math"/>
                            </a:rPr>
                            <m:t>𝐖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fr-FR" sz="2400" b="0" i="0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fr-FR" sz="2400" b="1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〈"/>
                              <m:endChr m:val="〉"/>
                              <m:ctrlPr>
                                <a:rPr lang="fr-FR" sz="2400" b="1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2400" b="1" i="1">
                                  <a:latin typeface="Cambria Math"/>
                                </a:rPr>
                                <m:t>𝒙</m:t>
                              </m:r>
                              <m:r>
                                <a:rPr lang="fr-FR" sz="2400">
                                  <a:latin typeface="Cambria Math"/>
                                </a:rPr>
                                <m:t>,</m:t>
                              </m:r>
                              <m:r>
                                <a:rPr lang="fr-FR" sz="2400" b="1" i="1" smtClean="0">
                                  <a:latin typeface="Cambria Math"/>
                                </a:rPr>
                                <m:t>𝒙</m:t>
                              </m:r>
                            </m:e>
                          </m:d>
                        </m:e>
                        <m:sub>
                          <m:r>
                            <a:rPr lang="fr-FR" sz="2400" b="1" i="0" smtClean="0">
                              <a:latin typeface="Cambria Math"/>
                            </a:rPr>
                            <m:t>𝐖</m:t>
                          </m:r>
                        </m:sub>
                      </m:sSub>
                      <m:r>
                        <a:rPr lang="fr-FR" sz="2400" b="0" i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fr-FR" sz="2400" b="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sz="2400" b="1" i="1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fr-FR" sz="2400">
                              <a:latin typeface="Cambria Math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  <m:r>
                        <a:rPr lang="fr-FR" sz="2400" b="1" i="0" smtClean="0">
                          <a:latin typeface="Cambria Math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fr-FR" sz="2400" b="1" i="0" smtClean="0">
                          <a:latin typeface="Cambria Math"/>
                          <a:cs typeface="Times New Roman" panose="02020603050405020304" pitchFamily="18" charset="0"/>
                        </a:rPr>
                        <m:t>𝐖</m:t>
                      </m:r>
                      <m:r>
                        <a:rPr lang="fr-FR" sz="2400" b="1" i="0" smtClean="0">
                          <a:latin typeface="Cambria Math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fr-FR" sz="2400" b="1" i="1">
                          <a:latin typeface="Cambria Math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fr-FR" sz="2400" b="1" i="1">
                          <a:latin typeface="Cambria Math"/>
                        </a:rPr>
                        <m:t>𝒙</m:t>
                      </m:r>
                    </m:oMath>
                  </m:oMathPara>
                </a14:m>
                <a:endParaRPr lang="fr-FR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183" y="2922199"/>
                <a:ext cx="3749635" cy="46517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e 15"/>
          <p:cNvGrpSpPr/>
          <p:nvPr/>
        </p:nvGrpSpPr>
        <p:grpSpPr>
          <a:xfrm>
            <a:off x="3788277" y="3784491"/>
            <a:ext cx="1567447" cy="1567610"/>
            <a:chOff x="7475514" y="4491762"/>
            <a:chExt cx="1567447" cy="1567610"/>
          </a:xfrm>
        </p:grpSpPr>
        <p:grpSp>
          <p:nvGrpSpPr>
            <p:cNvPr id="12" name="Groupe 11"/>
            <p:cNvGrpSpPr/>
            <p:nvPr/>
          </p:nvGrpSpPr>
          <p:grpSpPr>
            <a:xfrm>
              <a:off x="7475514" y="4491762"/>
              <a:ext cx="1567447" cy="1567610"/>
              <a:chOff x="8063999" y="4320000"/>
              <a:chExt cx="1728001" cy="1728000"/>
            </a:xfrm>
          </p:grpSpPr>
          <p:sp>
            <p:nvSpPr>
              <p:cNvPr id="13" name="Connecteur droit 12"/>
              <p:cNvSpPr/>
              <p:nvPr/>
            </p:nvSpPr>
            <p:spPr>
              <a:xfrm>
                <a:off x="8063999" y="5184000"/>
                <a:ext cx="1728001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tailEnd type="arrow"/>
              </a:ln>
            </p:spPr>
            <p:txBody>
              <a:bodyPr vert="horz" wrap="none" lIns="90000" tIns="45000" rIns="90000" bIns="45000" anchor="ctr" anchorCtr="0" compatLnSpc="0"/>
              <a:lstStyle/>
              <a:p>
                <a:pPr hangingPunct="0"/>
                <a:endParaRPr lang="fr-FR" sz="1600">
                  <a:latin typeface="Albany AMT" pitchFamily="18"/>
                  <a:ea typeface="宋体" pitchFamily="2"/>
                  <a:cs typeface="Lohit Hindi" pitchFamily="2"/>
                </a:endParaRPr>
              </a:p>
            </p:txBody>
          </p:sp>
          <p:sp>
            <p:nvSpPr>
              <p:cNvPr id="14" name="Connecteur droit 13"/>
              <p:cNvSpPr/>
              <p:nvPr/>
            </p:nvSpPr>
            <p:spPr>
              <a:xfrm flipV="1">
                <a:off x="8928000" y="4320000"/>
                <a:ext cx="0" cy="172800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tailEnd type="arrow"/>
              </a:ln>
            </p:spPr>
            <p:txBody>
              <a:bodyPr vert="horz" wrap="none" lIns="90000" tIns="45000" rIns="90000" bIns="45000" anchor="ctr" anchorCtr="0" compatLnSpc="0"/>
              <a:lstStyle/>
              <a:p>
                <a:pPr hangingPunct="0"/>
                <a:endParaRPr lang="fr-FR" sz="1600">
                  <a:latin typeface="Albany AMT" pitchFamily="18"/>
                  <a:ea typeface="宋体" pitchFamily="2"/>
                  <a:cs typeface="Lohit Hindi" pitchFamily="2"/>
                </a:endParaRPr>
              </a:p>
            </p:txBody>
          </p:sp>
        </p:grpSp>
        <p:sp>
          <p:nvSpPr>
            <p:cNvPr id="15" name="Forme libre 14"/>
            <p:cNvSpPr/>
            <p:nvPr/>
          </p:nvSpPr>
          <p:spPr>
            <a:xfrm rot="2312400">
              <a:off x="7916359" y="4785689"/>
              <a:ext cx="685757" cy="979756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</a:ln>
          </p:spPr>
          <p:txBody>
            <a:bodyPr vert="horz" wrap="none" lIns="81639" tIns="40820" rIns="81639" bIns="40820" anchor="ctr" anchorCtr="0" compatLnSpc="0"/>
            <a:lstStyle/>
            <a:p>
              <a:pPr hangingPunct="0"/>
              <a:endParaRPr lang="fr-FR" sz="1600">
                <a:latin typeface="Albany AMT" pitchFamily="18"/>
                <a:ea typeface="宋体" pitchFamily="2"/>
                <a:cs typeface="Lohit Hindi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733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noProof="0" dirty="0" smtClean="0"/>
              <a:t>Other: max norm</a:t>
            </a:r>
            <a:endParaRPr lang="en-US" noProof="0" dirty="0"/>
          </a:p>
        </p:txBody>
      </p:sp>
      <p:sp>
        <p:nvSpPr>
          <p:cNvPr id="3" name="Espace réservé du texte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9pPr>
          </a:lstStyle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noProof="0" dirty="0" smtClean="0"/>
              <a:t>Maximum of absolute values</a:t>
            </a:r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noProof="0" dirty="0" smtClean="0"/>
              <a:t>Largest error</a:t>
            </a:r>
          </a:p>
          <a:p>
            <a:pPr lvl="0"/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>
                <a:spLocks noResize="1"/>
              </p:cNvSpPr>
              <p:nvPr/>
            </p:nvSpPr>
            <p:spPr>
              <a:xfrm>
                <a:off x="2211697" y="1864042"/>
                <a:ext cx="4720607" cy="5920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fr-FR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sz="24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r-FR" sz="24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fr-FR" sz="2400" b="0" i="1" smtClean="0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fr-FR" sz="2400" b="0" i="1" smtClean="0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sz="24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fr-FR" sz="240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fr-FR" sz="2400" i="1">
                                                <a:latin typeface="Cambria Math"/>
                                              </a:rPr>
                                              <m:t>…</m:t>
                                            </m:r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fr-FR" sz="24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sz="24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fr-FR" sz="2400" i="1">
                                                    <a:latin typeface="Cambria Math"/>
                                                  </a:rPr>
                                                  <m:t>𝑁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fr-FR" sz="2400" b="0" i="0" smtClean="0">
                                      <a:latin typeface="Cambria Math"/>
                                    </a:rPr>
                                    <m:t>T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fr-FR" sz="2400" i="0">
                              <a:latin typeface="Cambria Math"/>
                            </a:rPr>
                            <m:t>∞</m:t>
                          </m:r>
                        </m:sub>
                      </m:sSub>
                      <m:r>
                        <a:rPr lang="fr-FR" sz="2400" i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fr-FR" sz="2400" b="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400" b="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400" i="0" smtClean="0">
                                  <a:latin typeface="Cambria Math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fr-FR" sz="24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fr-FR" sz="2400">
                                  <a:latin typeface="Cambria Math"/>
                                </a:rPr>
                                <m:t>=1..</m:t>
                              </m:r>
                              <m:r>
                                <m:rPr>
                                  <m:sty m:val="p"/>
                                </m:rPr>
                                <a:rPr lang="fr-FR" sz="2400">
                                  <a:latin typeface="Cambria Math"/>
                                </a:rPr>
                                <m:t>N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fr-FR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/>
                                </a:rPr>
                                <m:t>∣</m:t>
                              </m:r>
                              <m:r>
                                <a:rPr lang="fr-FR" sz="24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fr-FR" sz="2400" i="1">
                                  <a:latin typeface="Cambria Math"/>
                                </a:rPr>
                                <m:t>_</m:t>
                              </m:r>
                              <m:r>
                                <a:rPr lang="fr-FR" sz="24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fr-FR" sz="2400" i="1">
                                  <a:latin typeface="Cambria Math"/>
                                </a:rPr>
                                <m:t>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fr-FR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697" y="1864042"/>
                <a:ext cx="4720607" cy="59206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e 9"/>
          <p:cNvGrpSpPr/>
          <p:nvPr/>
        </p:nvGrpSpPr>
        <p:grpSpPr>
          <a:xfrm>
            <a:off x="3788277" y="2956820"/>
            <a:ext cx="1567447" cy="1567610"/>
            <a:chOff x="3657373" y="2956820"/>
            <a:chExt cx="1567447" cy="1567610"/>
          </a:xfrm>
        </p:grpSpPr>
        <p:grpSp>
          <p:nvGrpSpPr>
            <p:cNvPr id="5" name="Groupe 4"/>
            <p:cNvGrpSpPr/>
            <p:nvPr/>
          </p:nvGrpSpPr>
          <p:grpSpPr>
            <a:xfrm>
              <a:off x="3657373" y="2956820"/>
              <a:ext cx="1567447" cy="1567610"/>
              <a:chOff x="4031999" y="2772000"/>
              <a:chExt cx="1728001" cy="1728000"/>
            </a:xfrm>
          </p:grpSpPr>
          <p:sp>
            <p:nvSpPr>
              <p:cNvPr id="6" name="Connecteur droit 5"/>
              <p:cNvSpPr/>
              <p:nvPr/>
            </p:nvSpPr>
            <p:spPr>
              <a:xfrm>
                <a:off x="4031999" y="3636000"/>
                <a:ext cx="1728001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tailEnd type="arrow"/>
              </a:ln>
            </p:spPr>
            <p:txBody>
              <a:bodyPr vert="horz" wrap="none" lIns="90000" tIns="45000" rIns="90000" bIns="45000" anchor="ctr" anchorCtr="0" compatLnSpc="0"/>
              <a:lstStyle/>
              <a:p>
                <a:pPr hangingPunct="0"/>
                <a:endParaRPr lang="fr-FR" sz="1600">
                  <a:latin typeface="Albany AMT" pitchFamily="18"/>
                  <a:ea typeface="宋体" pitchFamily="2"/>
                  <a:cs typeface="Lohit Hindi" pitchFamily="2"/>
                </a:endParaRPr>
              </a:p>
            </p:txBody>
          </p:sp>
          <p:sp>
            <p:nvSpPr>
              <p:cNvPr id="7" name="Connecteur droit 6"/>
              <p:cNvSpPr/>
              <p:nvPr/>
            </p:nvSpPr>
            <p:spPr>
              <a:xfrm flipV="1">
                <a:off x="4896000" y="2772000"/>
                <a:ext cx="0" cy="172800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tailEnd type="arrow"/>
              </a:ln>
            </p:spPr>
            <p:txBody>
              <a:bodyPr vert="horz" wrap="none" lIns="90000" tIns="45000" rIns="90000" bIns="45000" anchor="ctr" anchorCtr="0" compatLnSpc="0"/>
              <a:lstStyle/>
              <a:p>
                <a:pPr hangingPunct="0"/>
                <a:endParaRPr lang="fr-FR" sz="1600">
                  <a:latin typeface="Albany AMT" pitchFamily="18"/>
                  <a:ea typeface="宋体" pitchFamily="2"/>
                  <a:cs typeface="Lohit Hindi" pitchFamily="2"/>
                </a:endParaRPr>
              </a:p>
            </p:txBody>
          </p:sp>
        </p:grpSp>
        <p:sp>
          <p:nvSpPr>
            <p:cNvPr id="8" name="Forme libre 7"/>
            <p:cNvSpPr/>
            <p:nvPr/>
          </p:nvSpPr>
          <p:spPr>
            <a:xfrm>
              <a:off x="3951269" y="3250747"/>
              <a:ext cx="979654" cy="979756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</a:ln>
          </p:spPr>
          <p:txBody>
            <a:bodyPr vert="horz" wrap="none" lIns="81639" tIns="40820" rIns="81639" bIns="40820" anchor="ctr" anchorCtr="0" compatLnSpc="0"/>
            <a:lstStyle/>
            <a:p>
              <a:pPr hangingPunct="0"/>
              <a:endParaRPr lang="fr-FR" sz="1600">
                <a:latin typeface="Albany AMT" pitchFamily="18"/>
                <a:ea typeface="宋体" pitchFamily="2"/>
                <a:cs typeface="Lohit Hindi" pitchFamily="2"/>
              </a:endParaRPr>
            </a:p>
          </p:txBody>
        </p:sp>
        <p:sp>
          <p:nvSpPr>
            <p:cNvPr id="9" name="Forme libre 8"/>
            <p:cNvSpPr/>
            <p:nvPr/>
          </p:nvSpPr>
          <p:spPr>
            <a:xfrm>
              <a:off x="3950943" y="3250747"/>
              <a:ext cx="979654" cy="979756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</a:ln>
          </p:spPr>
          <p:txBody>
            <a:bodyPr vert="horz" wrap="none" lIns="81639" tIns="40820" rIns="81639" bIns="40820" anchor="ctr" anchorCtr="0" compatLnSpc="0"/>
            <a:lstStyle/>
            <a:p>
              <a:pPr hangingPunct="0"/>
              <a:endParaRPr lang="fr-FR" sz="1600">
                <a:latin typeface="Albany AMT" pitchFamily="18"/>
                <a:ea typeface="宋体" pitchFamily="2"/>
                <a:cs typeface="Lohit Hindi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240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1314450" y="242311"/>
            <a:ext cx="7372350" cy="532966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 smtClean="0"/>
              <a:t>Other: p-norm</a:t>
            </a:r>
            <a:endParaRPr lang="en-US" noProof="0" dirty="0"/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9pPr>
          </a:lstStyle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noProof="0" dirty="0" smtClean="0"/>
              <a:t>Generalizing the Euclidian norm</a:t>
            </a:r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>
                <a:spLocks noResize="1"/>
              </p:cNvSpPr>
              <p:nvPr/>
            </p:nvSpPr>
            <p:spPr>
              <a:xfrm>
                <a:off x="2258248" y="1586726"/>
                <a:ext cx="4627504" cy="14751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fr-FR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sz="24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r-FR" sz="24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3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fr-FR" sz="2400" b="0" i="1" smtClean="0">
                                              <a:latin typeface="Cambria Math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fr-FR" sz="2400" b="0" i="1" smtClean="0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sz="24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fr-FR" sz="240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r>
                                              <a:rPr lang="fr-FR" sz="2400" i="1">
                                                <a:latin typeface="Cambria Math"/>
                                              </a:rPr>
                                              <m:t>…</m:t>
                                            </m:r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fr-FR" sz="2400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sz="2400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fr-FR" sz="2400" i="1">
                                                    <a:latin typeface="Cambria Math"/>
                                                  </a:rPr>
                                                  <m:t>𝑁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fr-FR" sz="2400" b="0" i="0" smtClean="0">
                                      <a:latin typeface="Cambria Math"/>
                                    </a:rPr>
                                    <m:t>T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fr-FR" sz="2400" i="1">
                              <a:latin typeface="Cambria Math"/>
                            </a:rPr>
                            <m:t>𝑝</m:t>
                          </m:r>
                        </m:sub>
                      </m:sSub>
                      <m:r>
                        <a:rPr lang="fr-FR" sz="2400" i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fr-FR" sz="2400" b="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2400" b="0" i="1">
                                  <a:latin typeface="Cambria Math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fr-FR" sz="2400" b="0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a:rPr lang="fr-FR" sz="24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fr-FR" sz="2400" i="0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fr-FR" sz="2400" i="1">
                                      <a:latin typeface="Cambria Math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fr-FR" sz="2400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fr-FR" sz="2400" i="1" smtClean="0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sz="2400" b="0" i="1" smtClean="0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sz="2400" b="0" i="1" smtClean="0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2400" b="0" i="1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fr-FR" sz="2400" b="0" i="1" smtClean="0">
                                          <a:latin typeface="Cambria Math"/>
                                        </a:rPr>
                                        <m:t>𝑝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fr-FR" sz="24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fr-FR" sz="2400" i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sz="2400" b="0" i="1" smtClean="0">
                                  <a:latin typeface="Cambria Math"/>
                                </a:rPr>
                                <m:t>𝑝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fr-FR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248" y="1586726"/>
                <a:ext cx="4627504" cy="147519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e 15"/>
          <p:cNvGrpSpPr/>
          <p:nvPr/>
        </p:nvGrpSpPr>
        <p:grpSpPr>
          <a:xfrm>
            <a:off x="3788277" y="2976317"/>
            <a:ext cx="1567446" cy="1567610"/>
            <a:chOff x="3657047" y="2684925"/>
            <a:chExt cx="1567446" cy="1567610"/>
          </a:xfrm>
        </p:grpSpPr>
        <p:sp>
          <p:nvSpPr>
            <p:cNvPr id="5" name="Forme libre 4"/>
            <p:cNvSpPr/>
            <p:nvPr/>
          </p:nvSpPr>
          <p:spPr>
            <a:xfrm>
              <a:off x="3950943" y="2978852"/>
              <a:ext cx="979326" cy="97942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0" h="3000">
                  <a:moveTo>
                    <a:pt x="5" y="432"/>
                  </a:moveTo>
                  <a:cubicBezTo>
                    <a:pt x="19" y="296"/>
                    <a:pt x="6" y="112"/>
                    <a:pt x="205" y="39"/>
                  </a:cubicBezTo>
                  <a:cubicBezTo>
                    <a:pt x="436" y="-20"/>
                    <a:pt x="688" y="8"/>
                    <a:pt x="928" y="1"/>
                  </a:cubicBezTo>
                  <a:cubicBezTo>
                    <a:pt x="1480" y="3"/>
                    <a:pt x="2033" y="-5"/>
                    <a:pt x="2584" y="7"/>
                  </a:cubicBezTo>
                  <a:cubicBezTo>
                    <a:pt x="2798" y="-2"/>
                    <a:pt x="2978" y="117"/>
                    <a:pt x="2976" y="269"/>
                  </a:cubicBezTo>
                  <a:cubicBezTo>
                    <a:pt x="3018" y="556"/>
                    <a:pt x="2990" y="846"/>
                    <a:pt x="2999" y="1134"/>
                  </a:cubicBezTo>
                  <a:cubicBezTo>
                    <a:pt x="2994" y="1634"/>
                    <a:pt x="3009" y="2135"/>
                    <a:pt x="2990" y="2635"/>
                  </a:cubicBezTo>
                  <a:cubicBezTo>
                    <a:pt x="2979" y="2767"/>
                    <a:pt x="2949" y="2943"/>
                    <a:pt x="2729" y="2978"/>
                  </a:cubicBezTo>
                  <a:cubicBezTo>
                    <a:pt x="2426" y="3014"/>
                    <a:pt x="2117" y="2994"/>
                    <a:pt x="1811" y="2999"/>
                  </a:cubicBezTo>
                  <a:cubicBezTo>
                    <a:pt x="1338" y="2996"/>
                    <a:pt x="864" y="3006"/>
                    <a:pt x="391" y="2992"/>
                  </a:cubicBezTo>
                  <a:cubicBezTo>
                    <a:pt x="243" y="2989"/>
                    <a:pt x="85" y="2935"/>
                    <a:pt x="51" y="2824"/>
                  </a:cubicBezTo>
                  <a:cubicBezTo>
                    <a:pt x="-23" y="2609"/>
                    <a:pt x="11" y="2386"/>
                    <a:pt x="0" y="2167"/>
                  </a:cubicBezTo>
                  <a:cubicBezTo>
                    <a:pt x="4" y="1589"/>
                    <a:pt x="-5" y="1011"/>
                    <a:pt x="5" y="432"/>
                  </a:cubicBezTo>
                  <a:close/>
                </a:path>
              </a:pathLst>
            </a:custGeom>
            <a:noFill/>
            <a:ln w="12600">
              <a:solidFill>
                <a:srgbClr val="000000"/>
              </a:solidFill>
              <a:prstDash val="solid"/>
              <a:miter/>
            </a:ln>
          </p:spPr>
          <p:txBody>
            <a:bodyPr vert="horz" wrap="none" lIns="87190" tIns="46371" rIns="87190" bIns="46371" anchorCtr="0" compatLnSpc="0"/>
            <a:lstStyle/>
            <a:p>
              <a:pPr hangingPunct="0"/>
              <a:endParaRPr lang="fr-FR" sz="1600">
                <a:latin typeface="Albany AMT" pitchFamily="18"/>
                <a:ea typeface="宋体" pitchFamily="2"/>
                <a:cs typeface="Lohit Hindi" pitchFamily="2"/>
              </a:endParaRPr>
            </a:p>
          </p:txBody>
        </p:sp>
        <p:grpSp>
          <p:nvGrpSpPr>
            <p:cNvPr id="6" name="Groupe 5"/>
            <p:cNvGrpSpPr/>
            <p:nvPr/>
          </p:nvGrpSpPr>
          <p:grpSpPr>
            <a:xfrm>
              <a:off x="3657047" y="2684925"/>
              <a:ext cx="1567446" cy="1567610"/>
              <a:chOff x="4031640" y="2826720"/>
              <a:chExt cx="1728000" cy="1728000"/>
            </a:xfrm>
          </p:grpSpPr>
          <p:sp>
            <p:nvSpPr>
              <p:cNvPr id="7" name="Connecteur droit 6"/>
              <p:cNvSpPr/>
              <p:nvPr/>
            </p:nvSpPr>
            <p:spPr>
              <a:xfrm>
                <a:off x="4031640" y="3690720"/>
                <a:ext cx="1728000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tailEnd type="arrow"/>
              </a:ln>
            </p:spPr>
            <p:txBody>
              <a:bodyPr vert="horz" wrap="none" lIns="90000" tIns="45000" rIns="90000" bIns="45000" anchor="ctr" anchorCtr="0" compatLnSpc="0"/>
              <a:lstStyle/>
              <a:p>
                <a:pPr hangingPunct="0"/>
                <a:endParaRPr lang="fr-FR" sz="1600">
                  <a:latin typeface="Albany AMT" pitchFamily="18"/>
                  <a:ea typeface="宋体" pitchFamily="2"/>
                  <a:cs typeface="Lohit Hindi" pitchFamily="2"/>
                </a:endParaRPr>
              </a:p>
            </p:txBody>
          </p:sp>
          <p:sp>
            <p:nvSpPr>
              <p:cNvPr id="8" name="Connecteur droit 7"/>
              <p:cNvSpPr/>
              <p:nvPr/>
            </p:nvSpPr>
            <p:spPr>
              <a:xfrm flipV="1">
                <a:off x="4895640" y="2826720"/>
                <a:ext cx="0" cy="172800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tailEnd type="arrow"/>
              </a:ln>
            </p:spPr>
            <p:txBody>
              <a:bodyPr vert="horz" wrap="none" lIns="90000" tIns="45000" rIns="90000" bIns="45000" anchor="ctr" anchorCtr="0" compatLnSpc="0"/>
              <a:lstStyle/>
              <a:p>
                <a:pPr hangingPunct="0"/>
                <a:endParaRPr lang="fr-FR" sz="1600">
                  <a:latin typeface="Albany AMT" pitchFamily="18"/>
                  <a:ea typeface="宋体" pitchFamily="2"/>
                  <a:cs typeface="Lohit Hindi" pitchFamily="2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>
                <a:spLocks noResize="1"/>
              </p:cNvSpPr>
              <p:nvPr/>
            </p:nvSpPr>
            <p:spPr>
              <a:xfrm>
                <a:off x="5747301" y="3547408"/>
                <a:ext cx="792993" cy="4432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smtClean="0">
                          <a:latin typeface="Cambria Math"/>
                        </a:rPr>
                        <m:t>∥</m:t>
                      </m:r>
                      <m:sSub>
                        <m:sSubPr>
                          <m:ctrlPr>
                            <a:rPr lang="fr-FR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2400" i="0">
                              <a:latin typeface="Cambria Math"/>
                            </a:rPr>
                            <m:t>∥</m:t>
                          </m:r>
                        </m:e>
                        <m:sub>
                          <m:r>
                            <a:rPr lang="fr-FR" sz="2400" i="0">
                              <a:latin typeface="Cambria Math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fr-FR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301" y="3547408"/>
                <a:ext cx="792993" cy="443242"/>
              </a:xfrm>
              <a:prstGeom prst="rect">
                <a:avLst/>
              </a:prstGeom>
              <a:blipFill rotWithShape="1">
                <a:blip r:embed="rId4"/>
                <a:stretch>
                  <a:fillRect b="-82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e 14"/>
          <p:cNvGrpSpPr/>
          <p:nvPr/>
        </p:nvGrpSpPr>
        <p:grpSpPr>
          <a:xfrm>
            <a:off x="3788277" y="4720295"/>
            <a:ext cx="1567446" cy="1567610"/>
            <a:chOff x="3559105" y="4278183"/>
            <a:chExt cx="1567446" cy="1567610"/>
          </a:xfrm>
        </p:grpSpPr>
        <p:grpSp>
          <p:nvGrpSpPr>
            <p:cNvPr id="10" name="Groupe 9"/>
            <p:cNvGrpSpPr/>
            <p:nvPr/>
          </p:nvGrpSpPr>
          <p:grpSpPr>
            <a:xfrm>
              <a:off x="3559105" y="4278183"/>
              <a:ext cx="1567446" cy="1567610"/>
              <a:chOff x="4031640" y="4608000"/>
              <a:chExt cx="1728000" cy="1728000"/>
            </a:xfrm>
          </p:grpSpPr>
          <p:sp>
            <p:nvSpPr>
              <p:cNvPr id="11" name="Connecteur droit 10"/>
              <p:cNvSpPr/>
              <p:nvPr/>
            </p:nvSpPr>
            <p:spPr>
              <a:xfrm>
                <a:off x="4031640" y="5472000"/>
                <a:ext cx="1728000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tailEnd type="arrow"/>
              </a:ln>
            </p:spPr>
            <p:txBody>
              <a:bodyPr vert="horz" wrap="none" lIns="90000" tIns="45000" rIns="90000" bIns="45000" anchor="ctr" anchorCtr="0" compatLnSpc="0"/>
              <a:lstStyle/>
              <a:p>
                <a:pPr hangingPunct="0"/>
                <a:endParaRPr lang="fr-FR" sz="1600">
                  <a:latin typeface="Albany AMT" pitchFamily="18"/>
                  <a:ea typeface="宋体" pitchFamily="2"/>
                  <a:cs typeface="Lohit Hindi" pitchFamily="2"/>
                </a:endParaRPr>
              </a:p>
            </p:txBody>
          </p:sp>
          <p:sp>
            <p:nvSpPr>
              <p:cNvPr id="12" name="Connecteur droit 11"/>
              <p:cNvSpPr/>
              <p:nvPr/>
            </p:nvSpPr>
            <p:spPr>
              <a:xfrm flipV="1">
                <a:off x="4895640" y="4608000"/>
                <a:ext cx="0" cy="172800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tailEnd type="arrow"/>
              </a:ln>
            </p:spPr>
            <p:txBody>
              <a:bodyPr vert="horz" wrap="none" lIns="90000" tIns="45000" rIns="90000" bIns="45000" anchor="ctr" anchorCtr="0" compatLnSpc="0"/>
              <a:lstStyle/>
              <a:p>
                <a:pPr hangingPunct="0"/>
                <a:endParaRPr lang="fr-FR" sz="1600">
                  <a:latin typeface="Albany AMT" pitchFamily="18"/>
                  <a:ea typeface="宋体" pitchFamily="2"/>
                  <a:cs typeface="Lohit Hindi" pitchFamily="2"/>
                </a:endParaRPr>
              </a:p>
            </p:txBody>
          </p:sp>
        </p:grpSp>
        <p:sp>
          <p:nvSpPr>
            <p:cNvPr id="13" name="Forme libre 12"/>
            <p:cNvSpPr/>
            <p:nvPr/>
          </p:nvSpPr>
          <p:spPr>
            <a:xfrm rot="2700000">
              <a:off x="3996484" y="4715681"/>
              <a:ext cx="692688" cy="692615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</a:ln>
          </p:spPr>
          <p:txBody>
            <a:bodyPr vert="horz" wrap="none" lIns="81639" tIns="40820" rIns="81639" bIns="40820" anchor="ctr" anchorCtr="0" compatLnSpc="0"/>
            <a:lstStyle/>
            <a:p>
              <a:pPr hangingPunct="0"/>
              <a:endParaRPr lang="fr-FR" sz="1600">
                <a:latin typeface="Albany AMT" pitchFamily="18"/>
                <a:ea typeface="宋体" pitchFamily="2"/>
                <a:cs typeface="Lohit Hindi" pitchFamily="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/>
              <p:cNvSpPr txBox="1">
                <a:spLocks noResize="1"/>
              </p:cNvSpPr>
              <p:nvPr/>
            </p:nvSpPr>
            <p:spPr>
              <a:xfrm>
                <a:off x="5681990" y="5331046"/>
                <a:ext cx="663022" cy="4432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smtClean="0">
                          <a:latin typeface="Cambria Math"/>
                        </a:rPr>
                        <m:t>∥</m:t>
                      </m:r>
                      <m:sSub>
                        <m:sSubPr>
                          <m:ctrlPr>
                            <a:rPr lang="fr-FR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2400" i="0">
                              <a:latin typeface="Cambria Math"/>
                            </a:rPr>
                            <m:t>∥</m:t>
                          </m:r>
                        </m:e>
                        <m:sub>
                          <m:r>
                            <a:rPr lang="fr-FR" sz="2400" i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ZoneText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990" y="5331046"/>
                <a:ext cx="663022" cy="443242"/>
              </a:xfrm>
              <a:prstGeom prst="rect">
                <a:avLst/>
              </a:prstGeom>
              <a:blipFill rotWithShape="1">
                <a:blip r:embed="rId5"/>
                <a:stretch>
                  <a:fillRect b="-97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340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 smtClean="0"/>
              <a:t>Linear Optimization</a:t>
            </a:r>
            <a:endParaRPr lang="en-US" noProof="0" dirty="0"/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Least Squares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96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noProof="0" dirty="0" smtClean="0"/>
              <a:t>Linear optimization</a:t>
            </a:r>
            <a:endParaRPr lang="en-US" noProof="0" dirty="0"/>
          </a:p>
        </p:txBody>
      </p:sp>
      <p:sp>
        <p:nvSpPr>
          <p:cNvPr id="3" name="Espace réservé du texte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9pPr>
          </a:lstStyle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2500" i="1" noProof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500" noProof="0" dirty="0" smtClean="0"/>
              <a:t> measured data</a:t>
            </a:r>
            <a:endParaRPr lang="en-US" sz="2500" noProof="0" dirty="0" smtClean="0">
              <a:latin typeface="Times New Roman" pitchFamily="18"/>
            </a:endParaRPr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2500" noProof="0" dirty="0" smtClean="0"/>
              <a:t>Linear approximating function</a:t>
            </a:r>
          </a:p>
          <a:p>
            <a:pPr lvl="1" rtl="0" hangingPunct="0"/>
            <a:r>
              <a:rPr lang="en-US" sz="2400" noProof="0" dirty="0" smtClean="0"/>
              <a:t>Parameters: </a:t>
            </a:r>
            <a:r>
              <a:rPr lang="en-US" sz="2400" b="1" i="1" noProof="0" dirty="0" smtClean="0">
                <a:latin typeface="Times New Roman" pitchFamily="18"/>
              </a:rPr>
              <a:t>v</a:t>
            </a:r>
          </a:p>
          <a:p>
            <a:pPr lvl="3" rtl="0" hangingPunct="0">
              <a:buNone/>
            </a:pPr>
            <a:endParaRPr lang="en-US" sz="2400" noProof="0" dirty="0" smtClean="0"/>
          </a:p>
          <a:p>
            <a:pPr lvl="1" rtl="0" hangingPunct="0"/>
            <a:r>
              <a:rPr lang="en-US" sz="2400" noProof="0" dirty="0" smtClean="0"/>
              <a:t>Linear combination of basis function: </a:t>
            </a:r>
            <a:r>
              <a:rPr lang="en-US" sz="2400" b="1" noProof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400" i="1" baseline="-25000" noProof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en-US" sz="2400" i="1" baseline="-25000" noProof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rtl="0" hangingPunct="0"/>
            <a:endParaRPr lang="en-US" sz="2400" dirty="0"/>
          </a:p>
          <a:p>
            <a:pPr lvl="1" rtl="0" hangingPunct="0"/>
            <a:endParaRPr lang="en-US" sz="2400" noProof="0" dirty="0" smtClean="0"/>
          </a:p>
          <a:p>
            <a:pPr lvl="3" rtl="0" hangingPunct="0">
              <a:buNone/>
            </a:pPr>
            <a:endParaRPr lang="en-US" noProof="0" dirty="0" smtClean="0"/>
          </a:p>
          <a:p>
            <a:pPr lvl="1" rtl="0" hangingPunct="0"/>
            <a:r>
              <a:rPr lang="en-US" sz="2400" noProof="0" dirty="0" smtClean="0"/>
              <a:t>2D example: 2D line </a:t>
            </a:r>
            <a:r>
              <a:rPr lang="en-US" sz="2400" i="1" noProof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noProof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400" i="1" noProof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ax </a:t>
            </a:r>
            <a:r>
              <a:rPr lang="en-US" sz="2400" noProof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400" i="1" noProof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sz="2400" i="1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>
                <a:spLocks noResize="1"/>
              </p:cNvSpPr>
              <p:nvPr/>
            </p:nvSpPr>
            <p:spPr>
              <a:xfrm>
                <a:off x="6029633" y="2291869"/>
                <a:ext cx="2721534" cy="4583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1" i="1" smtClean="0">
                          <a:latin typeface="Cambria Math"/>
                        </a:rPr>
                        <m:t>𝒗</m:t>
                      </m:r>
                      <m:r>
                        <a:rPr lang="fr-FR" sz="2400" b="0" i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fr-FR" sz="2400" b="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2400" b="0" i="1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fr-FR" sz="2400" b="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fr-FR" sz="2400" b="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400" b="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fr-FR" sz="2400" b="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fr-FR" sz="2400" b="0" i="0">
                                        <a:latin typeface="Cambria Math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fr-FR" sz="2400" b="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400" b="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fr-FR" sz="2400" b="0" i="1">
                                            <a:latin typeface="Cambria Math"/>
                                          </a:rPr>
                                          <m:t>𝐾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fr-FR" sz="2400" b="0">
                              <a:latin typeface="Cambria Math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fr-FR" sz="2400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9633" y="2291869"/>
                <a:ext cx="2721534" cy="45830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>
                <a:spLocks noResize="1"/>
              </p:cNvSpPr>
              <p:nvPr/>
            </p:nvSpPr>
            <p:spPr>
              <a:xfrm>
                <a:off x="5239866" y="3659981"/>
                <a:ext cx="3511301" cy="1120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1" i="1" smtClean="0">
                          <a:latin typeface="Cambria Math"/>
                        </a:rPr>
                        <m:t>𝒚</m:t>
                      </m:r>
                      <m:r>
                        <a:rPr lang="fr-FR" sz="2400" b="0" i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fr-FR" sz="2400" b="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2400" b="0">
                              <a:latin typeface="Cambria Math"/>
                              <a:cs typeface="Times New Roman" panose="020206030504050203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fr-FR" sz="2400" b="1" i="1">
                              <a:latin typeface="Cambria Math"/>
                            </a:rPr>
                            <m:t>𝒗</m:t>
                          </m:r>
                        </m:sub>
                      </m:sSub>
                      <m:d>
                        <m:dPr>
                          <m:ctrlPr>
                            <a:rPr lang="fr-FR" sz="2400" b="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2400" b="1" i="1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fr-FR" sz="2400" b="0" i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2400" b="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fr-FR" sz="2400" b="0" i="1">
                              <a:latin typeface="Cambria Math"/>
                            </a:rPr>
                            <m:t>𝑘</m:t>
                          </m:r>
                          <m:r>
                            <a:rPr lang="fr-FR" sz="2400" b="0" i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fr-FR" sz="2400" b="0" i="1">
                              <a:latin typeface="Cambria Math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fr-FR" sz="2400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sz="2400" b="0" i="1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fr-FR" sz="2400" b="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fr-FR" sz="2400" b="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2400" b="0">
                              <a:latin typeface="Cambria Math"/>
                              <a:cs typeface="Times New Roman" panose="02020603050405020304" pitchFamily="18" charset="0"/>
                            </a:rPr>
                            <m:t>𝐟</m:t>
                          </m:r>
                        </m:e>
                        <m:sub>
                          <m:r>
                            <a:rPr lang="fr-FR" sz="2400" b="0" i="1">
                              <a:latin typeface="Cambria Math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fr-FR" sz="2400" b="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2400" b="1" i="1">
                              <a:latin typeface="Cambria Math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fr-FR" sz="2400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866" y="3659981"/>
                <a:ext cx="3511301" cy="112092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>
                <a:spLocks noResize="1"/>
              </p:cNvSpPr>
              <p:nvPr/>
            </p:nvSpPr>
            <p:spPr>
              <a:xfrm>
                <a:off x="2992776" y="5589569"/>
                <a:ext cx="3158448" cy="4776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/>
                        </a:rPr>
                        <m:t>𝑦</m:t>
                      </m:r>
                      <m:r>
                        <a:rPr lang="fr-FR" sz="2400" i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fr-FR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400">
                              <a:latin typeface="Cambria Math"/>
                              <a:cs typeface="Times New Roman" panose="02020603050405020304" pitchFamily="18" charset="0"/>
                            </a:rPr>
                            <m:t>f</m:t>
                          </m:r>
                        </m:e>
                        <m:sub>
                          <m:d>
                            <m:dPr>
                              <m:ctrlPr>
                                <a:rPr lang="fr-FR" sz="2400" i="1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/>
                                </a:rPr>
                                <m:t>𝑎</m:t>
                              </m:r>
                              <m:r>
                                <a:rPr lang="fr-FR" sz="2400" i="0">
                                  <a:latin typeface="Cambria Math"/>
                                </a:rPr>
                                <m:t>,</m:t>
                              </m:r>
                              <m:r>
                                <a:rPr lang="fr-FR" sz="2400" i="1">
                                  <a:latin typeface="Cambria Math"/>
                                </a:rPr>
                                <m:t>𝑏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fr-FR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fr-FR" sz="2400" i="0">
                          <a:latin typeface="Cambria Math"/>
                        </a:rPr>
                        <m:t>=</m:t>
                      </m:r>
                      <m:r>
                        <a:rPr lang="fr-FR" sz="2400" i="1">
                          <a:latin typeface="Cambria Math"/>
                        </a:rPr>
                        <m:t>𝑎𝑥</m:t>
                      </m:r>
                      <m:r>
                        <a:rPr lang="fr-FR" sz="2400" i="0">
                          <a:latin typeface="Cambria Math"/>
                        </a:rPr>
                        <m:t>+</m:t>
                      </m:r>
                      <m:r>
                        <a:rPr lang="fr-FR" sz="2400" i="1">
                          <a:latin typeface="Cambria Math"/>
                        </a:rPr>
                        <m:t>𝑏</m:t>
                      </m:r>
                    </m:oMath>
                  </m:oMathPara>
                </a14:m>
                <a:endParaRPr lang="fr-FR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776" y="5589569"/>
                <a:ext cx="3158448" cy="477674"/>
              </a:xfrm>
              <a:prstGeom prst="rect">
                <a:avLst/>
              </a:prstGeom>
              <a:blipFill rotWithShape="1">
                <a:blip r:embed="rId5"/>
                <a:stretch>
                  <a:fillRect b="-64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6546589" y="1155560"/>
                <a:ext cx="22444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dirty="0" smtClean="0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b="0" i="1" dirty="0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400" b="0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1" i="1" dirty="0" smtClean="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fr-FR" sz="2400" b="0" i="1" dirty="0" smtClean="0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fr-FR" sz="2400" b="0" i="1" dirty="0" smtClean="0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sz="2400" b="0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1" i="1" dirty="0" smtClean="0">
                                      <a:latin typeface="Cambria Math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fr-FR" sz="2400" b="0" i="1" dirty="0" smtClean="0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fr-FR" sz="2400" b="0" i="1" dirty="0" smtClean="0">
                              <a:latin typeface="Cambria Math"/>
                            </a:rPr>
                            <m:t>𝑚</m:t>
                          </m:r>
                          <m:r>
                            <a:rPr lang="fr-FR" sz="2400" b="0" i="1" dirty="0" smtClean="0">
                              <a:latin typeface="Cambria Math"/>
                            </a:rPr>
                            <m:t>=1..</m:t>
                          </m:r>
                          <m:r>
                            <a:rPr lang="fr-FR" sz="2400" b="0" i="1" dirty="0" smtClean="0">
                              <a:latin typeface="Cambria Math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589" y="1155560"/>
                <a:ext cx="2244461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413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noProof="0" dirty="0" smtClean="0"/>
              <a:t>Least Squares </a:t>
            </a:r>
            <a:endParaRPr lang="en-US" noProof="0" dirty="0"/>
          </a:p>
        </p:txBody>
      </p:sp>
      <p:sp>
        <p:nvSpPr>
          <p:cNvPr id="3" name="Espace réservé du texte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9pPr>
          </a:lstStyle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noProof="0" dirty="0" smtClean="0"/>
              <a:t>Minimize Euclidian error = objective</a:t>
            </a:r>
          </a:p>
          <a:p>
            <a:pPr lvl="3" rtl="0" hangingPunct="0">
              <a:buNone/>
            </a:pPr>
            <a:endParaRPr lang="en-US" sz="2900" noProof="0" dirty="0" smtClean="0"/>
          </a:p>
          <a:p>
            <a:pPr lvl="3" rtl="0" hangingPunct="0">
              <a:buNone/>
            </a:pPr>
            <a:endParaRPr lang="en-US" sz="2900" noProof="0" dirty="0" smtClean="0"/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noProof="0" dirty="0" smtClean="0"/>
              <a:t>Unique solution if well conditioned </a:t>
            </a:r>
          </a:p>
          <a:p>
            <a:pPr lvl="1"/>
            <a:r>
              <a:rPr lang="en-US" noProof="0" dirty="0" smtClean="0"/>
              <a:t>Do not contain the trivial solution </a:t>
            </a:r>
            <a:r>
              <a:rPr lang="en-US" b="1" i="1" noProof="0" dirty="0" smtClean="0">
                <a:latin typeface="Times New Roman" pitchFamily="18"/>
              </a:rPr>
              <a:t>v </a:t>
            </a:r>
            <a:r>
              <a:rPr lang="en-US" noProof="0" dirty="0" smtClean="0">
                <a:latin typeface="Symbol" pitchFamily="2"/>
              </a:rPr>
              <a:t>= </a:t>
            </a:r>
            <a:r>
              <a:rPr lang="en-US" noProof="0" dirty="0" smtClean="0">
                <a:latin typeface="Times New Roman" pitchFamily="18"/>
              </a:rPr>
              <a:t>0</a:t>
            </a:r>
          </a:p>
          <a:p>
            <a:pPr lvl="2"/>
            <a:r>
              <a:rPr lang="en-US" noProof="0" dirty="0" smtClean="0"/>
              <a:t>Example: implicit line</a:t>
            </a:r>
          </a:p>
          <a:p>
            <a:pPr lvl="1"/>
            <a:endParaRPr lang="en-US" sz="2900" noProof="0" dirty="0" smtClean="0"/>
          </a:p>
          <a:p>
            <a:pPr lvl="1"/>
            <a:r>
              <a:rPr lang="en-US" sz="2900" noProof="0" dirty="0" smtClean="0"/>
              <a:t>Measures </a:t>
            </a:r>
            <a:r>
              <a:rPr lang="en-US" sz="2900" dirty="0">
                <a:latin typeface="Symbol"/>
              </a:rPr>
              <a:t>³</a:t>
            </a:r>
            <a:r>
              <a:rPr lang="en-US" sz="2900" noProof="0" dirty="0" smtClean="0"/>
              <a:t> parameters: </a:t>
            </a:r>
            <a:r>
              <a:rPr lang="en-US" sz="2500" i="1" noProof="0" dirty="0" smtClean="0">
                <a:latin typeface="Times New Roman" pitchFamily="18"/>
              </a:rPr>
              <a:t>M</a:t>
            </a:r>
            <a:r>
              <a:rPr lang="en-US" sz="2500" noProof="0" dirty="0" smtClean="0"/>
              <a:t> </a:t>
            </a:r>
            <a:r>
              <a:rPr lang="en-US" sz="2500" noProof="0" dirty="0" smtClean="0">
                <a:latin typeface="Symbol"/>
              </a:rPr>
              <a:t>³</a:t>
            </a:r>
            <a:r>
              <a:rPr lang="en-US" sz="2500" noProof="0" dirty="0" smtClean="0"/>
              <a:t> </a:t>
            </a:r>
            <a:r>
              <a:rPr lang="en-US" sz="2500" i="1" noProof="0" dirty="0" smtClean="0">
                <a:latin typeface="Times New Roman" pitchFamily="18"/>
              </a:rPr>
              <a:t>K</a:t>
            </a:r>
          </a:p>
          <a:p>
            <a:pPr lvl="1"/>
            <a:r>
              <a:rPr lang="en-US" dirty="0" smtClean="0"/>
              <a:t>Measures are different</a:t>
            </a:r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>
                <a:spLocks noResize="1"/>
              </p:cNvSpPr>
              <p:nvPr/>
            </p:nvSpPr>
            <p:spPr>
              <a:xfrm>
                <a:off x="4693025" y="4396421"/>
                <a:ext cx="4298760" cy="4776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smtClean="0">
                          <a:latin typeface="Cambria Math"/>
                        </a:rPr>
                        <m:t>0</m:t>
                      </m:r>
                      <m:r>
                        <a:rPr lang="fr-FR" sz="2400" i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fr-FR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400">
                              <a:latin typeface="Cambria Math"/>
                              <a:cs typeface="Times New Roman" panose="02020603050405020304" pitchFamily="18" charset="0"/>
                            </a:rPr>
                            <m:t>f</m:t>
                          </m:r>
                        </m:e>
                        <m:sub>
                          <m:d>
                            <m:dPr>
                              <m:ctrlPr>
                                <a:rPr lang="fr-FR" sz="2400" i="1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/>
                                </a:rPr>
                                <m:t>𝑎</m:t>
                              </m:r>
                              <m:r>
                                <a:rPr lang="fr-FR" sz="2400" i="0">
                                  <a:latin typeface="Cambria Math"/>
                                </a:rPr>
                                <m:t>,</m:t>
                              </m:r>
                              <m:r>
                                <a:rPr lang="fr-FR" sz="2400" i="1">
                                  <a:latin typeface="Cambria Math"/>
                                </a:rPr>
                                <m:t>𝑏</m:t>
                              </m:r>
                              <m:r>
                                <a:rPr lang="fr-FR" sz="2400" i="0">
                                  <a:latin typeface="Cambria Math"/>
                                </a:rPr>
                                <m:t>,</m:t>
                              </m:r>
                              <m:r>
                                <a:rPr lang="fr-FR" sz="2400" i="1">
                                  <a:latin typeface="Cambria Math"/>
                                </a:rPr>
                                <m:t>𝑐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fr-FR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/>
                            </a:rPr>
                            <m:t>𝑥</m:t>
                          </m:r>
                          <m:r>
                            <a:rPr lang="fr-FR" sz="2400" i="0">
                              <a:latin typeface="Cambria Math"/>
                            </a:rPr>
                            <m:t>,</m:t>
                          </m:r>
                          <m:r>
                            <a:rPr lang="fr-FR" sz="2400" i="1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fr-FR" sz="2400" i="0">
                          <a:latin typeface="Cambria Math"/>
                        </a:rPr>
                        <m:t>=</m:t>
                      </m:r>
                      <m:r>
                        <a:rPr lang="fr-FR" sz="2400" i="1">
                          <a:latin typeface="Cambria Math"/>
                        </a:rPr>
                        <m:t>𝑎𝑦</m:t>
                      </m:r>
                      <m:r>
                        <a:rPr lang="fr-FR" sz="2400" i="0">
                          <a:latin typeface="Cambria Math"/>
                        </a:rPr>
                        <m:t>+</m:t>
                      </m:r>
                      <m:r>
                        <a:rPr lang="fr-FR" sz="2400" i="1">
                          <a:latin typeface="Cambria Math"/>
                        </a:rPr>
                        <m:t>𝑏𝑥</m:t>
                      </m:r>
                      <m:r>
                        <a:rPr lang="fr-FR" sz="2400" i="0">
                          <a:latin typeface="Cambria Math"/>
                        </a:rPr>
                        <m:t>+</m:t>
                      </m:r>
                      <m:r>
                        <a:rPr lang="fr-FR" sz="2400" i="1">
                          <a:latin typeface="Cambria Math"/>
                        </a:rPr>
                        <m:t>𝑐</m:t>
                      </m:r>
                    </m:oMath>
                  </m:oMathPara>
                </a14:m>
                <a:endParaRPr lang="fr-FR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025" y="4396421"/>
                <a:ext cx="4298760" cy="477674"/>
              </a:xfrm>
              <a:prstGeom prst="rect">
                <a:avLst/>
              </a:prstGeom>
              <a:blipFill rotWithShape="1">
                <a:blip r:embed="rId3"/>
                <a:stretch>
                  <a:fillRect b="-50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>
                <a:spLocks noResize="1"/>
              </p:cNvSpPr>
              <p:nvPr/>
            </p:nvSpPr>
            <p:spPr>
              <a:xfrm>
                <a:off x="2189232" y="1981622"/>
                <a:ext cx="3572279" cy="4567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/>
                        </a:rPr>
                        <m:t>𝐸</m:t>
                      </m:r>
                      <m:r>
                        <a:rPr lang="fr-FR" sz="2400" b="0" i="1" smtClean="0">
                          <a:latin typeface="Cambria Math"/>
                        </a:rPr>
                        <m:t>= </m:t>
                      </m:r>
                      <m:sSubSup>
                        <m:sSubSupPr>
                          <m:ctrlPr>
                            <a:rPr lang="fr-FR" sz="2400" b="0" i="1">
                              <a:latin typeface="Cambria Math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fr-FR" sz="2400" b="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4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fr-FR" sz="2400" b="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2400" b="1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b="1" i="1">
                                              <a:latin typeface="Cambria Math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r>
                                        <a:rPr lang="fr-FR" sz="2400"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sz="2400" b="1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>
                                              <a:latin typeface="Cambria Math"/>
                                              <a:cs typeface="Times New Roman" panose="02020603050405020304" pitchFamily="18" charset="0"/>
                                            </a:rPr>
                                            <m:t>𝐟</m:t>
                                          </m:r>
                                        </m:e>
                                        <m:sub>
                                          <m:r>
                                            <a:rPr lang="fr-FR" sz="2400" b="1" i="1">
                                              <a:latin typeface="Cambria Math"/>
                                            </a:rPr>
                                            <m:t>𝒗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fr-FR" sz="2400" b="1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sz="2400" b="1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sz="2400" b="1" i="1">
                                                  <a:latin typeface="Cambria Math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fr-FR" sz="2400">
                                                  <a:latin typeface="Cambria Math"/>
                                                </a:rPr>
                                                <m:t>m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fr-FR" sz="2400" b="0" i="1" smtClean="0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fr-FR" sz="240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fr-FR" sz="2400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fr-FR" sz="2400" b="1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232" y="1981622"/>
                <a:ext cx="3572279" cy="456771"/>
              </a:xfrm>
              <a:prstGeom prst="rect">
                <a:avLst/>
              </a:prstGeom>
              <a:blipFill rotWithShape="1">
                <a:blip r:embed="rId4"/>
                <a:stretch>
                  <a:fillRect b="-14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>
                <a:spLocks noResize="1"/>
              </p:cNvSpPr>
              <p:nvPr/>
            </p:nvSpPr>
            <p:spPr>
              <a:xfrm>
                <a:off x="5758113" y="1649544"/>
                <a:ext cx="3239945" cy="1120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2400" b="1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fr-FR" sz="2400" b="0" i="1">
                              <a:latin typeface="Cambria Math"/>
                            </a:rPr>
                            <m:t>𝑚</m:t>
                          </m:r>
                          <m:r>
                            <a:rPr lang="fr-FR" sz="2400" b="0" i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fr-FR" sz="2400" b="0" i="1">
                              <a:latin typeface="Cambria Math"/>
                            </a:rPr>
                            <m:t>𝑀</m:t>
                          </m:r>
                        </m:sup>
                        <m:e>
                          <m:sSubSup>
                            <m:sSubSupPr>
                              <m:ctrlPr>
                                <a:rPr lang="fr-FR" sz="2400" b="0" i="1">
                                  <a:latin typeface="Cambria Math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fr-FR" sz="24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sz="2400" b="1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b="1" i="1">
                                          <a:latin typeface="Cambria Math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fr-FR" sz="2400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FR" sz="2400" b="1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𝐟</m:t>
                                      </m:r>
                                    </m:e>
                                    <m:sub>
                                      <m:r>
                                        <a:rPr lang="fr-FR" sz="2400" b="1" i="1">
                                          <a:latin typeface="Cambria Math"/>
                                        </a:rPr>
                                        <m:t>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sz="2400" b="1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2400" b="1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b="1" i="1">
                                              <a:latin typeface="Cambria Math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fr-FR" sz="2400">
                                              <a:latin typeface="Cambria Math"/>
                                            </a:rPr>
                                            <m:t>m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fr-FR" sz="2400" b="0" i="0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fr-FR" sz="2400" b="0" i="0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fr-FR" sz="2400" b="1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113" y="1649544"/>
                <a:ext cx="3239945" cy="112092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929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noProof="0" dirty="0" smtClean="0"/>
              <a:t>Solving Linear Least Squares</a:t>
            </a:r>
            <a:endParaRPr lang="en-US" noProof="0" dirty="0"/>
          </a:p>
        </p:txBody>
      </p:sp>
      <p:sp>
        <p:nvSpPr>
          <p:cNvPr id="3" name="Espace réservé du texte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9pPr>
          </a:lstStyle>
          <a:p>
            <a:pPr lvl="0"/>
            <a:r>
              <a:rPr lang="en-US" noProof="0" dirty="0" smtClean="0"/>
              <a:t>Properties of the objective function</a:t>
            </a:r>
          </a:p>
          <a:p>
            <a:pPr lvl="1" rtl="0" hangingPunct="0"/>
            <a:r>
              <a:rPr lang="en-US" noProof="0" dirty="0" smtClean="0"/>
              <a:t>Positive</a:t>
            </a:r>
          </a:p>
          <a:p>
            <a:pPr lvl="1" rtl="0" hangingPunct="0"/>
            <a:r>
              <a:rPr lang="en-US" noProof="0" dirty="0" smtClean="0"/>
              <a:t>Quadratic</a:t>
            </a:r>
          </a:p>
          <a:p>
            <a:pPr lvl="1" rtl="0" hangingPunct="0"/>
            <a:r>
              <a:rPr lang="en-US" dirty="0" smtClean="0"/>
              <a:t>Parabola </a:t>
            </a:r>
            <a:endParaRPr lang="en-US" noProof="0" dirty="0" smtClean="0"/>
          </a:p>
          <a:p>
            <a:pPr lvl="0"/>
            <a:r>
              <a:rPr lang="en-US" noProof="0" dirty="0" smtClean="0"/>
              <a:t>Minimum when gradient = 0</a:t>
            </a:r>
          </a:p>
          <a:p>
            <a:pPr lvl="3" rtl="0" hangingPunct="0">
              <a:buNone/>
            </a:pPr>
            <a:endParaRPr lang="en-US" noProof="0" dirty="0" smtClean="0"/>
          </a:p>
          <a:p>
            <a:pPr lvl="3" rtl="0" hangingPunct="0">
              <a:buNone/>
            </a:pPr>
            <a:endParaRPr lang="en-US" noProof="0" dirty="0" smtClean="0"/>
          </a:p>
          <a:p>
            <a:pPr lvl="3" rtl="0" hangingPunct="0">
              <a:buNone/>
            </a:pPr>
            <a:endParaRPr lang="en-US" noProof="0" dirty="0" smtClean="0"/>
          </a:p>
          <a:p>
            <a:pPr lvl="0"/>
            <a:r>
              <a:rPr lang="en-US" noProof="0" dirty="0" smtClean="0"/>
              <a:t>Lead to a linear system to solve</a:t>
            </a:r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>
                <a:spLocks noResize="1"/>
              </p:cNvSpPr>
              <p:nvPr/>
            </p:nvSpPr>
            <p:spPr>
              <a:xfrm>
                <a:off x="1454471" y="3974223"/>
                <a:ext cx="6325597" cy="1120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smtClean="0">
                          <a:latin typeface="Cambria Math"/>
                        </a:rPr>
                        <m:t>∀</m:t>
                      </m:r>
                      <m:r>
                        <a:rPr lang="fr-FR" sz="2400" i="1">
                          <a:latin typeface="Cambria Math"/>
                        </a:rPr>
                        <m:t>𝑘</m:t>
                      </m:r>
                      <m:r>
                        <a:rPr lang="fr-FR" sz="2400" i="0">
                          <a:latin typeface="Cambria Math"/>
                        </a:rPr>
                        <m:t>=1..</m:t>
                      </m:r>
                      <m:r>
                        <a:rPr lang="fr-FR" sz="2400" i="1">
                          <a:latin typeface="Cambria Math"/>
                        </a:rPr>
                        <m:t>𝐾</m:t>
                      </m:r>
                      <m:r>
                        <a:rPr lang="fr-FR" sz="2400" i="0">
                          <a:latin typeface="Cambria Math"/>
                        </a:rPr>
                        <m:t>,</m:t>
                      </m:r>
                      <m:r>
                        <a:rPr lang="fr-FR" sz="2400" b="0" i="0" smtClean="0">
                          <a:latin typeface="Cambria Math"/>
                        </a:rPr>
                        <m:t>  </m:t>
                      </m:r>
                      <m:f>
                        <m:fPr>
                          <m:ctrlPr>
                            <a:rPr lang="fr-F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fr-FR" sz="2400" i="0">
                              <a:latin typeface="Cambria Math"/>
                            </a:rPr>
                            <m:t>𝜕</m:t>
                          </m:r>
                        </m:num>
                        <m:den>
                          <m:r>
                            <a:rPr lang="fr-FR" sz="2400" i="0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fr-FR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fr-FR" sz="2400" i="1">
                              <a:latin typeface="Cambria Math"/>
                            </a:rPr>
                            <m:t>𝑚</m:t>
                          </m:r>
                          <m:r>
                            <a:rPr lang="fr-FR" sz="2400" i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fr-FR" sz="2400" i="1">
                              <a:latin typeface="Cambria Math"/>
                            </a:rPr>
                            <m:t>𝑀</m:t>
                          </m:r>
                        </m:sup>
                        <m:e>
                          <m:r>
                            <a:rPr lang="fr-FR" sz="2400">
                              <a:latin typeface="Cambria Math"/>
                            </a:rPr>
                            <m:t>∥</m:t>
                          </m:r>
                          <m:sSub>
                            <m:sSubPr>
                              <m:ctrlPr>
                                <a:rPr lang="fr-FR" sz="24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sz="2400" b="1" i="1"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  <m:r>
                            <a:rPr lang="fr-FR" sz="240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24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sz="2400">
                                  <a:latin typeface="Cambria Math"/>
                                  <a:cs typeface="Times New Roman" panose="020206030504050203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fr-FR" sz="2400" b="1" i="1">
                                  <a:latin typeface="Cambria Math"/>
                                </a:rPr>
                                <m:t>𝒗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400" b="1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4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fr-FR" sz="2400">
                                      <a:latin typeface="Cambria Math"/>
                                    </a:rPr>
                                    <m:t>m</m:t>
                                  </m:r>
                                </m:sub>
                              </m:sSub>
                            </m:e>
                          </m:d>
                          <m:sSubSup>
                            <m:sSubSupPr>
                              <m:ctrlPr>
                                <a:rPr lang="fr-FR" sz="2400" b="1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fr-FR" sz="2400">
                                  <a:latin typeface="Cambria Math"/>
                                </a:rPr>
                                <m:t>∥</m:t>
                              </m:r>
                            </m:e>
                            <m:sub>
                              <m:r>
                                <a:rPr lang="fr-FR" sz="2400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fr-FR" sz="2400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fr-FR" sz="2400" b="0" i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fr-FR" sz="2400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471" y="3974223"/>
                <a:ext cx="6325597" cy="112092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>
                <a:spLocks noResize="1"/>
              </p:cNvSpPr>
              <p:nvPr/>
            </p:nvSpPr>
            <p:spPr>
              <a:xfrm>
                <a:off x="3793187" y="5750512"/>
                <a:ext cx="1666245" cy="5635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1" i="1" smtClean="0">
                          <a:latin typeface="Cambria Math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fr-FR" sz="3200" b="1" i="1">
                          <a:latin typeface="Cambria Math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fr-FR" sz="3200" b="1" i="1">
                          <a:latin typeface="Cambria Math"/>
                        </a:rPr>
                        <m:t>𝒗</m:t>
                      </m:r>
                      <m:r>
                        <a:rPr lang="fr-FR" sz="3200" b="0" i="0">
                          <a:latin typeface="Cambria Math"/>
                        </a:rPr>
                        <m:t>=</m:t>
                      </m:r>
                      <m:r>
                        <a:rPr lang="fr-FR" sz="3200" b="1" i="1">
                          <a:latin typeface="Cambria Math"/>
                        </a:rPr>
                        <m:t>𝒃</m:t>
                      </m:r>
                    </m:oMath>
                  </m:oMathPara>
                </a14:m>
                <a:endParaRPr lang="fr-FR" sz="32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187" y="5750512"/>
                <a:ext cx="1666245" cy="56353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File:Parabola.sv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503" y="1728313"/>
            <a:ext cx="1523955" cy="184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e 11"/>
          <p:cNvGrpSpPr/>
          <p:nvPr/>
        </p:nvGrpSpPr>
        <p:grpSpPr>
          <a:xfrm>
            <a:off x="7405635" y="3572299"/>
            <a:ext cx="1266092" cy="0"/>
            <a:chOff x="7405635" y="3572299"/>
            <a:chExt cx="1266092" cy="0"/>
          </a:xfrm>
        </p:grpSpPr>
        <p:cxnSp>
          <p:nvCxnSpPr>
            <p:cNvPr id="7" name="Connecteur droit avec flèche 6"/>
            <p:cNvCxnSpPr>
              <a:stCxn id="1026" idx="2"/>
            </p:cNvCxnSpPr>
            <p:nvPr/>
          </p:nvCxnSpPr>
          <p:spPr bwMode="auto">
            <a:xfrm>
              <a:off x="8060481" y="3572299"/>
              <a:ext cx="611246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" name="Connecteur droit avec flèche 8"/>
            <p:cNvCxnSpPr>
              <a:stCxn id="1026" idx="2"/>
            </p:cNvCxnSpPr>
            <p:nvPr/>
          </p:nvCxnSpPr>
          <p:spPr bwMode="auto">
            <a:xfrm flipH="1">
              <a:off x="7405635" y="3572299"/>
              <a:ext cx="654846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46141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 1D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>
                <a:spLocks noResize="1"/>
              </p:cNvSpPr>
              <p:nvPr/>
            </p:nvSpPr>
            <p:spPr>
              <a:xfrm>
                <a:off x="1532280" y="1119948"/>
                <a:ext cx="6079440" cy="1120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smtClean="0">
                          <a:latin typeface="Cambria Math"/>
                        </a:rPr>
                        <m:t>∀</m:t>
                      </m:r>
                      <m:r>
                        <a:rPr lang="fr-FR" sz="2400" i="1">
                          <a:latin typeface="Cambria Math"/>
                        </a:rPr>
                        <m:t>𝑘</m:t>
                      </m:r>
                      <m:r>
                        <a:rPr lang="fr-FR" sz="2400" i="0">
                          <a:latin typeface="Cambria Math"/>
                        </a:rPr>
                        <m:t>=1..</m:t>
                      </m:r>
                      <m:r>
                        <a:rPr lang="fr-FR" sz="2400" i="1">
                          <a:latin typeface="Cambria Math"/>
                        </a:rPr>
                        <m:t>𝐾</m:t>
                      </m:r>
                      <m:r>
                        <a:rPr lang="fr-FR" sz="2400" i="0">
                          <a:latin typeface="Cambria Math"/>
                        </a:rPr>
                        <m:t>,</m:t>
                      </m:r>
                      <m:r>
                        <a:rPr lang="fr-FR" sz="2400" b="0" i="0" smtClean="0">
                          <a:latin typeface="Cambria Math"/>
                        </a:rPr>
                        <m:t> </m:t>
                      </m:r>
                      <m:r>
                        <a:rPr lang="fr-FR" sz="2400" b="0" i="1" smtClean="0">
                          <a:latin typeface="Cambria Math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fr-FR" sz="24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fr-FR" sz="2400" i="1">
                              <a:latin typeface="Cambria Math"/>
                            </a:rPr>
                            <m:t>𝑚</m:t>
                          </m:r>
                          <m:r>
                            <a:rPr lang="fr-FR" sz="2400" i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fr-FR" sz="2400" i="1">
                              <a:latin typeface="Cambria Math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fr-FR" sz="24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fr-FR" sz="2400">
                                  <a:latin typeface="Cambria Math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fr-FR" sz="2400">
                                  <a:latin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sSubSup>
                            <m:sSubSupPr>
                              <m:ctrlPr>
                                <a:rPr lang="fr-FR" sz="2400" b="0" i="1">
                                  <a:latin typeface="Cambria Math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fr-FR" sz="24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sz="2400" b="1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b="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fr-FR" sz="2400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FR" sz="2400" b="1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FR" sz="240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f</m:t>
                                      </m:r>
                                    </m:e>
                                    <m:sub>
                                      <m:r>
                                        <a:rPr lang="fr-FR" sz="2400" b="1" i="1">
                                          <a:latin typeface="Cambria Math"/>
                                        </a:rPr>
                                        <m:t>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sz="2400" b="1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2400" b="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b="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fr-FR" sz="2400">
                                              <a:latin typeface="Cambria Math"/>
                                            </a:rPr>
                                            <m:t>m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/>
                            <m:sup>
                              <m:r>
                                <a:rPr lang="fr-FR" sz="2400" b="0" i="0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fr-FR" sz="2400" b="0" i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fr-FR" sz="2400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280" y="1119948"/>
                <a:ext cx="6079440" cy="112092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>
                <a:spLocks noResize="1"/>
              </p:cNvSpPr>
              <p:nvPr/>
            </p:nvSpPr>
            <p:spPr>
              <a:xfrm>
                <a:off x="1224439" y="2344762"/>
                <a:ext cx="6695122" cy="1120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smtClean="0">
                          <a:latin typeface="Cambria Math"/>
                        </a:rPr>
                        <m:t>∀</m:t>
                      </m:r>
                      <m:r>
                        <a:rPr lang="fr-FR" sz="2400" i="1">
                          <a:latin typeface="Cambria Math"/>
                        </a:rPr>
                        <m:t>𝑘</m:t>
                      </m:r>
                      <m:r>
                        <a:rPr lang="fr-FR" sz="2400" i="0">
                          <a:latin typeface="Cambria Math"/>
                        </a:rPr>
                        <m:t>=1..</m:t>
                      </m:r>
                      <m:r>
                        <a:rPr lang="fr-FR" sz="2400" i="1">
                          <a:latin typeface="Cambria Math"/>
                        </a:rPr>
                        <m:t>𝐾</m:t>
                      </m:r>
                      <m:r>
                        <a:rPr lang="fr-FR" sz="2400" i="0">
                          <a:latin typeface="Cambria Math"/>
                        </a:rPr>
                        <m:t>,</m:t>
                      </m:r>
                      <m:r>
                        <a:rPr lang="fr-FR" sz="2400" b="0" i="0" smtClean="0">
                          <a:latin typeface="Cambria Math"/>
                        </a:rPr>
                        <m:t> </m:t>
                      </m:r>
                      <m:r>
                        <a:rPr lang="fr-FR" sz="2400" b="0" i="1" smtClean="0">
                          <a:latin typeface="Cambria Math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fr-FR" sz="24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fr-FR" sz="2400" i="1">
                              <a:latin typeface="Cambria Math"/>
                            </a:rPr>
                            <m:t>𝑚</m:t>
                          </m:r>
                          <m:r>
                            <a:rPr lang="fr-FR" sz="2400" i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fr-FR" sz="2400" i="1">
                              <a:latin typeface="Cambria Math"/>
                            </a:rPr>
                            <m:t>𝑀</m:t>
                          </m:r>
                        </m:sup>
                        <m:e>
                          <m:r>
                            <a:rPr lang="fr-FR" sz="2400" b="0" i="1" smtClean="0">
                              <a:latin typeface="Cambria Math"/>
                            </a:rPr>
                            <m:t>−2</m:t>
                          </m:r>
                          <m:sSub>
                            <m:sSubPr>
                              <m:ctrlPr>
                                <a:rPr lang="fr-FR" sz="2400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2400">
                                  <a:latin typeface="Cambria Math"/>
                                  <a:cs typeface="Times New Roman" panose="020206030504050203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400" b="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4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fr-FR" sz="2400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4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fr-FR" sz="240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r-FR" sz="24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240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fr-FR" sz="2400" b="1" i="1">
                                      <a:latin typeface="Cambria Math"/>
                                    </a:rPr>
                                    <m:t>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400" b="1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sz="2400" b="1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b="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fr-FR" sz="2400">
                                          <a:latin typeface="Cambria Math"/>
                                        </a:rPr>
                                        <m:t>m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fr-FR" sz="2400" b="0" i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fr-FR" sz="2400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439" y="2344762"/>
                <a:ext cx="6695122" cy="112092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>
                <a:spLocks noResize="1"/>
              </p:cNvSpPr>
              <p:nvPr/>
            </p:nvSpPr>
            <p:spPr>
              <a:xfrm>
                <a:off x="708208" y="4910362"/>
                <a:ext cx="7727584" cy="11627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smtClean="0">
                          <a:latin typeface="Cambria Math"/>
                        </a:rPr>
                        <m:t>∀</m:t>
                      </m:r>
                      <m:r>
                        <a:rPr lang="fr-FR" sz="2400" i="1">
                          <a:latin typeface="Cambria Math"/>
                        </a:rPr>
                        <m:t>𝑘</m:t>
                      </m:r>
                      <m:r>
                        <a:rPr lang="fr-FR" sz="2400" i="0">
                          <a:latin typeface="Cambria Math"/>
                        </a:rPr>
                        <m:t>=1..</m:t>
                      </m:r>
                      <m:r>
                        <a:rPr lang="fr-FR" sz="2400" i="1">
                          <a:latin typeface="Cambria Math"/>
                        </a:rPr>
                        <m:t>𝐾</m:t>
                      </m:r>
                      <m:r>
                        <a:rPr lang="fr-FR" sz="2400" i="0">
                          <a:latin typeface="Cambria Math"/>
                        </a:rPr>
                        <m:t>,</m:t>
                      </m:r>
                      <m:r>
                        <a:rPr lang="fr-FR" sz="2400" b="0" i="0" smtClean="0">
                          <a:latin typeface="Cambria Math"/>
                        </a:rPr>
                        <m:t> </m:t>
                      </m:r>
                      <m:r>
                        <a:rPr lang="fr-FR" sz="2400" b="0" i="1" smtClean="0">
                          <a:latin typeface="Cambria Math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fr-FR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fr-FR" sz="2400" i="1">
                              <a:latin typeface="Cambria Math"/>
                            </a:rPr>
                            <m:t>𝑚</m:t>
                          </m:r>
                          <m:r>
                            <a:rPr lang="fr-FR" sz="240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fr-FR" sz="2400" i="1">
                              <a:latin typeface="Cambria Math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fr-F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2400">
                                  <a:latin typeface="Cambria Math"/>
                                  <a:cs typeface="Times New Roman" panose="020206030504050203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4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  <m:nary>
                            <m:naryPr>
                              <m:chr m:val="∑"/>
                              <m:ctrlPr>
                                <a:rPr lang="fr-FR" sz="240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sz="2400" b="0" i="1" smtClean="0">
                                  <a:latin typeface="Cambria Math"/>
                                </a:rPr>
                                <m:t>𝑗</m:t>
                              </m:r>
                              <m:r>
                                <a:rPr lang="fr-FR" sz="24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FR" sz="2400" b="0" i="1" smtClean="0">
                                  <a:latin typeface="Cambria Math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fr-FR" sz="24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0" i="1" smtClean="0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2400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fr-FR" sz="2400" i="1">
                                  <a:latin typeface="Cambria Math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FR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240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fr-FR" sz="2400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400" b="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sz="2400" b="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fr-FR" sz="2400">
                                          <a:latin typeface="Cambria Math"/>
                                        </a:rPr>
                                        <m:t>m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  <m:r>
                        <a:rPr lang="fr-FR" sz="2400" b="0" i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fr-FR" sz="2400" i="1">
                              <a:latin typeface="Cambria Math"/>
                            </a:rPr>
                            <m:t>𝑚</m:t>
                          </m:r>
                          <m:r>
                            <a:rPr lang="fr-FR" sz="240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fr-FR" sz="2400" i="1">
                              <a:latin typeface="Cambria Math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fr-FR" sz="24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sz="24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2400">
                                  <a:latin typeface="Cambria Math"/>
                                  <a:cs typeface="Times New Roman" panose="020206030504050203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4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fr-FR" sz="2400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08" y="4910362"/>
                <a:ext cx="7727584" cy="116273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e 14"/>
          <p:cNvGrpSpPr/>
          <p:nvPr/>
        </p:nvGrpSpPr>
        <p:grpSpPr>
          <a:xfrm>
            <a:off x="4083397" y="2791004"/>
            <a:ext cx="241161" cy="271306"/>
            <a:chOff x="8299938" y="2813538"/>
            <a:chExt cx="241161" cy="271306"/>
          </a:xfrm>
        </p:grpSpPr>
        <p:cxnSp>
          <p:nvCxnSpPr>
            <p:cNvPr id="10" name="Connecteur droit 9"/>
            <p:cNvCxnSpPr/>
            <p:nvPr/>
          </p:nvCxnSpPr>
          <p:spPr bwMode="auto">
            <a:xfrm>
              <a:off x="8299938" y="2813538"/>
              <a:ext cx="241161" cy="271306"/>
            </a:xfrm>
            <a:prstGeom prst="lin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Connecteur droit 10"/>
            <p:cNvCxnSpPr/>
            <p:nvPr/>
          </p:nvCxnSpPr>
          <p:spPr bwMode="auto">
            <a:xfrm flipH="1">
              <a:off x="8299939" y="2813538"/>
              <a:ext cx="241160" cy="271306"/>
            </a:xfrm>
            <a:prstGeom prst="lin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/>
              <p:cNvSpPr txBox="1">
                <a:spLocks noResize="1"/>
              </p:cNvSpPr>
              <p:nvPr/>
            </p:nvSpPr>
            <p:spPr>
              <a:xfrm>
                <a:off x="1070391" y="3612490"/>
                <a:ext cx="7003218" cy="1120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smtClean="0">
                          <a:latin typeface="Cambria Math"/>
                        </a:rPr>
                        <m:t>∀</m:t>
                      </m:r>
                      <m:r>
                        <a:rPr lang="fr-FR" sz="2400" i="1">
                          <a:latin typeface="Cambria Math"/>
                        </a:rPr>
                        <m:t>𝑘</m:t>
                      </m:r>
                      <m:r>
                        <a:rPr lang="fr-FR" sz="2400" i="0">
                          <a:latin typeface="Cambria Math"/>
                        </a:rPr>
                        <m:t>=1..</m:t>
                      </m:r>
                      <m:r>
                        <a:rPr lang="fr-FR" sz="2400" i="1">
                          <a:latin typeface="Cambria Math"/>
                        </a:rPr>
                        <m:t>𝐾</m:t>
                      </m:r>
                      <m:r>
                        <a:rPr lang="fr-FR" sz="2400" i="0">
                          <a:latin typeface="Cambria Math"/>
                        </a:rPr>
                        <m:t>,</m:t>
                      </m:r>
                      <m:r>
                        <a:rPr lang="fr-FR" sz="2400" b="0" i="0" smtClean="0">
                          <a:latin typeface="Cambria Math"/>
                        </a:rPr>
                        <m:t> </m:t>
                      </m:r>
                      <m:r>
                        <a:rPr lang="fr-FR" sz="2400" b="0" i="1" smtClean="0">
                          <a:latin typeface="Cambria Math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fr-FR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fr-FR" sz="2400" i="1">
                              <a:latin typeface="Cambria Math"/>
                            </a:rPr>
                            <m:t>𝑚</m:t>
                          </m:r>
                          <m:r>
                            <a:rPr lang="fr-FR" sz="240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fr-FR" sz="2400" i="1">
                              <a:latin typeface="Cambria Math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fr-F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2400">
                                  <a:latin typeface="Cambria Math"/>
                                  <a:cs typeface="Times New Roman" panose="020206030504050203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4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  <m:r>
                            <a:rPr lang="fr-FR" sz="2400" b="0" i="1" smtClean="0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2400">
                                  <a:latin typeface="Cambria Math"/>
                                  <a:cs typeface="Times New Roman" panose="020206030504050203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a:rPr lang="fr-FR" sz="2400" b="1" i="1">
                                  <a:latin typeface="Cambria Math"/>
                                </a:rPr>
                                <m:t>𝒗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400" b="1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4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fr-FR" sz="2400">
                                      <a:latin typeface="Cambria Math"/>
                                    </a:rPr>
                                    <m:t>m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fr-FR" sz="2400" b="0" i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fr-FR" sz="2400" i="1">
                              <a:latin typeface="Cambria Math"/>
                            </a:rPr>
                            <m:t>𝑚</m:t>
                          </m:r>
                          <m:r>
                            <a:rPr lang="fr-FR" sz="240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fr-FR" sz="2400" i="1">
                              <a:latin typeface="Cambria Math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fr-FR" sz="24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sz="2400" b="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sz="24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2400">
                                  <a:latin typeface="Cambria Math"/>
                                  <a:cs typeface="Times New Roman" panose="020206030504050203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4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400" b="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fr-FR" sz="2400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ZoneText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391" y="3612490"/>
                <a:ext cx="7003218" cy="112092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8975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 smtClean="0"/>
              <a:t>General considerations on objectives</a:t>
            </a:r>
            <a:endParaRPr lang="en-US" noProof="0" dirty="0"/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6665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>
          <a:xfrm>
            <a:off x="1314450" y="242311"/>
            <a:ext cx="7372350" cy="532966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noProof="0" dirty="0" smtClean="0"/>
              <a:t>Corresponding Linear System</a:t>
            </a:r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>
                <a:spLocks noResize="1"/>
              </p:cNvSpPr>
              <p:nvPr/>
            </p:nvSpPr>
            <p:spPr>
              <a:xfrm>
                <a:off x="7133382" y="2587013"/>
                <a:ext cx="561904" cy="4432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fr-FR" sz="2400" i="1"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fr-FR" sz="2400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382" y="2587013"/>
                <a:ext cx="561904" cy="443242"/>
              </a:xfrm>
              <a:prstGeom prst="rect">
                <a:avLst/>
              </a:prstGeom>
              <a:blipFill rotWithShape="1">
                <a:blip r:embed="rId3"/>
                <a:stretch>
                  <a:fillRect b="-68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>
                <a:spLocks noResize="1"/>
              </p:cNvSpPr>
              <p:nvPr/>
            </p:nvSpPr>
            <p:spPr>
              <a:xfrm>
                <a:off x="4555395" y="2567874"/>
                <a:ext cx="683668" cy="4815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2400" i="1">
                              <a:latin typeface="Cambria Math"/>
                            </a:rPr>
                            <m:t>𝑘</m:t>
                          </m:r>
                          <m:r>
                            <a:rPr lang="fr-FR" sz="24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fr-FR" sz="2400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395" y="2567874"/>
                <a:ext cx="683668" cy="481521"/>
              </a:xfrm>
              <a:prstGeom prst="rect">
                <a:avLst/>
              </a:prstGeom>
              <a:blipFill rotWithShape="1">
                <a:blip r:embed="rId4"/>
                <a:stretch>
                  <a:fillRect b="-113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>
                <a:spLocks noResize="1"/>
              </p:cNvSpPr>
              <p:nvPr/>
            </p:nvSpPr>
            <p:spPr>
              <a:xfrm>
                <a:off x="5110362" y="3496916"/>
                <a:ext cx="1606870" cy="5635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1" i="1" smtClean="0">
                          <a:latin typeface="Cambria Math"/>
                        </a:rPr>
                        <m:t>𝒃</m:t>
                      </m:r>
                      <m:r>
                        <a:rPr lang="fr-FR" sz="3200" b="0" i="0">
                          <a:latin typeface="Cambria Math"/>
                        </a:rPr>
                        <m:t>=</m:t>
                      </m:r>
                      <m:r>
                        <a:rPr lang="fr-FR" sz="3200" b="1" i="1">
                          <a:latin typeface="Cambria Math"/>
                          <a:cs typeface="Times New Roman" panose="02020603050405020304" pitchFamily="18" charset="0"/>
                        </a:rPr>
                        <m:t>𝐅</m:t>
                      </m:r>
                      <m:r>
                        <a:rPr lang="fr-FR" sz="3200" b="1" i="0" smtClean="0">
                          <a:latin typeface="Cambria Math"/>
                        </a:rPr>
                        <m:t> </m:t>
                      </m:r>
                      <m:r>
                        <a:rPr lang="fr-FR" sz="3200" b="1" i="1">
                          <a:latin typeface="Cambria Math"/>
                        </a:rPr>
                        <m:t>𝒚</m:t>
                      </m:r>
                    </m:oMath>
                  </m:oMathPara>
                </a14:m>
                <a:endParaRPr lang="fr-FR" sz="32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362" y="3496916"/>
                <a:ext cx="1606870" cy="56353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>
                <a:spLocks noResize="1"/>
              </p:cNvSpPr>
              <p:nvPr/>
            </p:nvSpPr>
            <p:spPr>
              <a:xfrm>
                <a:off x="1887185" y="3471300"/>
                <a:ext cx="1920353" cy="6147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1" i="1" smtClean="0">
                          <a:latin typeface="Cambria Math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fr-FR" sz="3200" b="1" i="0" smtClean="0">
                          <a:latin typeface="Cambria Math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fr-FR" sz="3200" i="0">
                          <a:latin typeface="Cambria Math"/>
                        </a:rPr>
                        <m:t>=</m:t>
                      </m:r>
                      <m:r>
                        <a:rPr lang="fr-FR" sz="3200" b="1" i="1">
                          <a:latin typeface="Cambria Math"/>
                          <a:cs typeface="Times New Roman" panose="02020603050405020304" pitchFamily="18" charset="0"/>
                        </a:rPr>
                        <m:t>𝐅</m:t>
                      </m:r>
                      <m:r>
                        <a:rPr lang="fr-FR" sz="3200" b="1" i="1">
                          <a:latin typeface="Cambria Math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sz="3200" b="1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fr-FR" sz="3200" b="1" i="1">
                              <a:latin typeface="Cambria Math"/>
                              <a:cs typeface="Times New Roman" panose="02020603050405020304" pitchFamily="18" charset="0"/>
                            </a:rPr>
                            <m:t>𝐅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fr-FR" sz="3200">
                              <a:latin typeface="Cambria Math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fr-FR" sz="32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185" y="3471300"/>
                <a:ext cx="1920353" cy="61476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>
                <a:spLocks noResize="1"/>
              </p:cNvSpPr>
              <p:nvPr/>
            </p:nvSpPr>
            <p:spPr>
              <a:xfrm>
                <a:off x="708208" y="1138490"/>
                <a:ext cx="7727584" cy="1167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smtClean="0">
                          <a:latin typeface="Cambria Math"/>
                        </a:rPr>
                        <m:t>∀</m:t>
                      </m:r>
                      <m:r>
                        <a:rPr lang="fr-FR" sz="2400" i="1">
                          <a:latin typeface="Cambria Math"/>
                        </a:rPr>
                        <m:t>𝑘</m:t>
                      </m:r>
                      <m:r>
                        <a:rPr lang="fr-FR" sz="2400" i="0">
                          <a:latin typeface="Cambria Math"/>
                        </a:rPr>
                        <m:t>=1..</m:t>
                      </m:r>
                      <m:r>
                        <a:rPr lang="fr-FR" sz="2400" i="1">
                          <a:latin typeface="Cambria Math"/>
                        </a:rPr>
                        <m:t>𝐾</m:t>
                      </m:r>
                      <m:r>
                        <a:rPr lang="fr-FR" sz="2400" i="0">
                          <a:latin typeface="Cambria Math"/>
                        </a:rPr>
                        <m:t>,</m:t>
                      </m:r>
                      <m:r>
                        <a:rPr lang="fr-FR" sz="2400" b="0" i="0" smtClean="0">
                          <a:latin typeface="Cambria Math"/>
                        </a:rPr>
                        <m:t> </m:t>
                      </m:r>
                      <m:r>
                        <a:rPr lang="fr-FR" sz="2400" b="0" i="1" smtClean="0">
                          <a:latin typeface="Cambria Math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fr-FR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/>
                            </a:rPr>
                            <m:t>j</m:t>
                          </m:r>
                          <m:r>
                            <a:rPr lang="fr-FR" sz="240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fr-FR" sz="2400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nary>
                            <m:naryPr>
                              <m:chr m:val="∑"/>
                              <m:ctrlPr>
                                <a:rPr lang="fr-FR" sz="240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sz="2400" b="0" i="1" smtClean="0">
                                  <a:latin typeface="Cambria Math"/>
                                </a:rPr>
                                <m:t>𝑚</m:t>
                              </m:r>
                              <m:r>
                                <a:rPr lang="fr-FR" sz="24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FR" sz="2400" b="0" i="1" smtClean="0">
                                  <a:latin typeface="Cambria Math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fr-FR" sz="2400" b="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240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FR" sz="2400" i="1">
                                  <a:latin typeface="Cambria Math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FR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240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fr-FR" sz="2400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400" b="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sz="2400" b="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fr-FR" sz="2400">
                                          <a:latin typeface="Cambria Math"/>
                                        </a:rPr>
                                        <m:t>m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  <m:r>
                        <a:rPr lang="fr-FR" sz="2400" b="0" i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2400" b="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fr-FR" sz="2400" i="1">
                              <a:latin typeface="Cambria Math"/>
                            </a:rPr>
                            <m:t>𝑚</m:t>
                          </m:r>
                          <m:r>
                            <a:rPr lang="fr-FR" sz="240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fr-FR" sz="2400" i="1">
                              <a:latin typeface="Cambria Math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fr-FR" sz="24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sz="24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2400">
                                  <a:latin typeface="Cambria Math"/>
                                  <a:cs typeface="Times New Roman" panose="020206030504050203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4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fr-FR" sz="2400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08" y="1138490"/>
                <a:ext cx="7727584" cy="116722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ccolade fermante 11"/>
          <p:cNvSpPr/>
          <p:nvPr/>
        </p:nvSpPr>
        <p:spPr bwMode="auto">
          <a:xfrm rot="5400000">
            <a:off x="7298777" y="1475361"/>
            <a:ext cx="231114" cy="1882840"/>
          </a:xfrm>
          <a:prstGeom prst="righ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utura Book" pitchFamily="34" charset="0"/>
            </a:endParaRPr>
          </a:p>
        </p:txBody>
      </p:sp>
      <p:sp>
        <p:nvSpPr>
          <p:cNvPr id="14" name="Accolade fermante 13"/>
          <p:cNvSpPr/>
          <p:nvPr/>
        </p:nvSpPr>
        <p:spPr bwMode="auto">
          <a:xfrm rot="5400000">
            <a:off x="4794989" y="1281277"/>
            <a:ext cx="232794" cy="2272688"/>
          </a:xfrm>
          <a:prstGeom prst="righ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utura Book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/>
              <p:cNvSpPr txBox="1">
                <a:spLocks noResize="1"/>
              </p:cNvSpPr>
              <p:nvPr/>
            </p:nvSpPr>
            <p:spPr>
              <a:xfrm>
                <a:off x="3232008" y="4362344"/>
                <a:ext cx="2679984" cy="5635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3200" b="0" i="1" smtClean="0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/>
                            </a:rPr>
                            <m:t>𝑘𝑚</m:t>
                          </m:r>
                        </m:sub>
                      </m:sSub>
                      <m:r>
                        <a:rPr lang="fr-FR" sz="3200" b="1" i="0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fr-FR" sz="3200" b="0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3200">
                              <a:latin typeface="Cambria Math"/>
                              <a:cs typeface="Times New Roman" panose="020206030504050203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fr-FR" sz="32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fr-FR" sz="32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3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sz="32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3200" i="1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3200" b="1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ZoneText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008" y="4362344"/>
                <a:ext cx="2679984" cy="563531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ZoneTexte 15"/>
          <p:cNvSpPr txBox="1"/>
          <p:nvPr/>
        </p:nvSpPr>
        <p:spPr>
          <a:xfrm>
            <a:off x="1757864" y="5536653"/>
            <a:ext cx="56957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symmetric (positive-definite)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65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 animBg="1"/>
      <p:bldP spid="14" grpId="0" animBg="1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 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>
                <a:spLocks noResize="1"/>
              </p:cNvSpPr>
              <p:nvPr/>
            </p:nvSpPr>
            <p:spPr>
              <a:xfrm>
                <a:off x="1425007" y="1119948"/>
                <a:ext cx="6293986" cy="1120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smtClean="0">
                          <a:latin typeface="Cambria Math"/>
                        </a:rPr>
                        <m:t>∀</m:t>
                      </m:r>
                      <m:r>
                        <a:rPr lang="fr-FR" sz="2400" i="1">
                          <a:latin typeface="Cambria Math"/>
                        </a:rPr>
                        <m:t>𝑘</m:t>
                      </m:r>
                      <m:r>
                        <a:rPr lang="fr-FR" sz="2400" i="0">
                          <a:latin typeface="Cambria Math"/>
                        </a:rPr>
                        <m:t>=1..</m:t>
                      </m:r>
                      <m:r>
                        <a:rPr lang="fr-FR" sz="2400" i="1">
                          <a:latin typeface="Cambria Math"/>
                        </a:rPr>
                        <m:t>𝐾</m:t>
                      </m:r>
                      <m:r>
                        <a:rPr lang="fr-FR" sz="2400" i="0">
                          <a:latin typeface="Cambria Math"/>
                        </a:rPr>
                        <m:t>,</m:t>
                      </m:r>
                      <m:r>
                        <a:rPr lang="fr-FR" sz="2400" b="0" i="0" smtClean="0">
                          <a:latin typeface="Cambria Math"/>
                        </a:rPr>
                        <m:t> </m:t>
                      </m:r>
                      <m:r>
                        <a:rPr lang="fr-FR" sz="2400" b="0" i="1" smtClean="0">
                          <a:latin typeface="Cambria Math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fr-FR" sz="24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fr-FR" sz="2400" i="1">
                              <a:latin typeface="Cambria Math"/>
                            </a:rPr>
                            <m:t>𝑚</m:t>
                          </m:r>
                          <m:r>
                            <a:rPr lang="fr-FR" sz="2400" i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fr-FR" sz="2400" i="1">
                              <a:latin typeface="Cambria Math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ctrlPr>
                                <a:rPr lang="fr-FR" sz="24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fr-FR" sz="2400">
                                  <a:latin typeface="Cambria Math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fr-FR" sz="2400">
                                  <a:latin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fr-FR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fr-FR" sz="2400" i="0">
                          <a:latin typeface="Cambria Math"/>
                        </a:rPr>
                        <m:t>∥</m:t>
                      </m:r>
                      <m:sSub>
                        <m:sSubPr>
                          <m:ctrlPr>
                            <a:rPr lang="fr-FR" sz="2400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2400" b="1" i="1">
                              <a:latin typeface="Cambria Math"/>
                            </a:rPr>
                            <m:t>𝒚</m:t>
                          </m:r>
                        </m:e>
                        <m:sub>
                          <m:r>
                            <a:rPr lang="fr-FR" sz="2400" b="0" i="1">
                              <a:latin typeface="Cambria Math"/>
                            </a:rPr>
                            <m:t>𝑚</m:t>
                          </m:r>
                        </m:sub>
                      </m:sSub>
                      <m:r>
                        <a:rPr lang="fr-FR" sz="2400" b="0" i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fr-FR" sz="2400" b="0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fr-FR" sz="24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fr-FR" sz="2400" b="1" i="1">
                              <a:latin typeface="Cambria Math"/>
                            </a:rPr>
                            <m:t>𝒗</m:t>
                          </m:r>
                        </m:sub>
                      </m:sSub>
                      <m:d>
                        <m:dPr>
                          <m:ctrlPr>
                            <a:rPr lang="fr-FR" sz="2400" b="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400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sz="2400" b="1" i="1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sz="2400" b="0" i="0">
                                  <a:latin typeface="Cambria Math"/>
                                </a:rPr>
                                <m:t>m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fr-FR" sz="2400" b="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sz="2400">
                              <a:latin typeface="Cambria Math"/>
                            </a:rPr>
                            <m:t>∥</m:t>
                          </m:r>
                        </m:e>
                        <m:sub>
                          <m:r>
                            <a:rPr lang="fr-FR" sz="2400" b="0" i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fr-FR" sz="2400" b="0" i="0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fr-FR" sz="2400" b="0" i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fr-FR" sz="2400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007" y="1119948"/>
                <a:ext cx="6293986" cy="112092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>
                <a:spLocks noResize="1"/>
              </p:cNvSpPr>
              <p:nvPr/>
            </p:nvSpPr>
            <p:spPr>
              <a:xfrm>
                <a:off x="1099533" y="2344762"/>
                <a:ext cx="6944934" cy="1120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smtClean="0">
                          <a:latin typeface="Cambria Math"/>
                        </a:rPr>
                        <m:t>∀</m:t>
                      </m:r>
                      <m:r>
                        <a:rPr lang="fr-FR" sz="2400" i="1">
                          <a:latin typeface="Cambria Math"/>
                        </a:rPr>
                        <m:t>𝑘</m:t>
                      </m:r>
                      <m:r>
                        <a:rPr lang="fr-FR" sz="2400" i="0">
                          <a:latin typeface="Cambria Math"/>
                        </a:rPr>
                        <m:t>=1..</m:t>
                      </m:r>
                      <m:r>
                        <a:rPr lang="fr-FR" sz="2400" i="1">
                          <a:latin typeface="Cambria Math"/>
                        </a:rPr>
                        <m:t>𝐾</m:t>
                      </m:r>
                      <m:r>
                        <a:rPr lang="fr-FR" sz="2400" i="0">
                          <a:latin typeface="Cambria Math"/>
                        </a:rPr>
                        <m:t>,</m:t>
                      </m:r>
                      <m:r>
                        <a:rPr lang="fr-FR" sz="2400" b="0" i="0" smtClean="0">
                          <a:latin typeface="Cambria Math"/>
                        </a:rPr>
                        <m:t> </m:t>
                      </m:r>
                      <m:r>
                        <a:rPr lang="fr-FR" sz="2400" b="0" i="1" smtClean="0">
                          <a:latin typeface="Cambria Math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fr-FR" sz="24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fr-FR" sz="2400" i="1">
                              <a:latin typeface="Cambria Math"/>
                            </a:rPr>
                            <m:t>𝑚</m:t>
                          </m:r>
                          <m:r>
                            <a:rPr lang="fr-FR" sz="2400" i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fr-FR" sz="2400" i="1">
                              <a:latin typeface="Cambria Math"/>
                            </a:rPr>
                            <m:t>𝑀</m:t>
                          </m:r>
                        </m:sup>
                        <m:e>
                          <m:r>
                            <a:rPr lang="fr-FR" sz="2400" b="0" i="1" smtClean="0">
                              <a:latin typeface="Cambria Math"/>
                            </a:rPr>
                            <m:t>−2 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fr-FR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4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1" i="1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𝐟</m:t>
                                  </m:r>
                                </m:e>
                                <m:sub>
                                  <m:r>
                                    <a:rPr lang="fr-FR" sz="2400" b="0" i="1" smtClean="0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400" b="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sz="2400" b="1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b="1" i="1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FR" sz="2400" b="0" i="1" smtClean="0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sz="24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1" i="1">
                                      <a:latin typeface="Cambria Math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fr-FR" sz="240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r-FR" sz="24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1" i="1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𝐟</m:t>
                                  </m:r>
                                </m:e>
                                <m:sub>
                                  <m:r>
                                    <a:rPr lang="fr-FR" sz="2400" b="1" i="1">
                                      <a:latin typeface="Cambria Math"/>
                                    </a:rPr>
                                    <m:t>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400" b="1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sz="2400" b="1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b="1" i="1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fr-FR" sz="2400">
                                          <a:latin typeface="Cambria Math"/>
                                        </a:rPr>
                                        <m:t>m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fr-FR" sz="2400" b="0" i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fr-FR" sz="2400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533" y="2344762"/>
                <a:ext cx="6944934" cy="112092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>
                <a:spLocks noResize="1"/>
              </p:cNvSpPr>
              <p:nvPr/>
            </p:nvSpPr>
            <p:spPr>
              <a:xfrm>
                <a:off x="722764" y="3612490"/>
                <a:ext cx="7698473" cy="1120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smtClean="0">
                          <a:latin typeface="Cambria Math"/>
                        </a:rPr>
                        <m:t>∀</m:t>
                      </m:r>
                      <m:r>
                        <a:rPr lang="fr-FR" sz="2400" i="1">
                          <a:latin typeface="Cambria Math"/>
                        </a:rPr>
                        <m:t>𝑘</m:t>
                      </m:r>
                      <m:r>
                        <a:rPr lang="fr-FR" sz="2400" i="0">
                          <a:latin typeface="Cambria Math"/>
                        </a:rPr>
                        <m:t>=1..</m:t>
                      </m:r>
                      <m:r>
                        <a:rPr lang="fr-FR" sz="2400" i="1">
                          <a:latin typeface="Cambria Math"/>
                        </a:rPr>
                        <m:t>𝐾</m:t>
                      </m:r>
                      <m:r>
                        <a:rPr lang="fr-FR" sz="2400" i="0">
                          <a:latin typeface="Cambria Math"/>
                        </a:rPr>
                        <m:t>,</m:t>
                      </m:r>
                      <m:r>
                        <a:rPr lang="fr-FR" sz="2400" b="0" i="0" smtClean="0">
                          <a:latin typeface="Cambria Math"/>
                        </a:rPr>
                        <m:t> </m:t>
                      </m:r>
                      <m:r>
                        <a:rPr lang="fr-FR" sz="2400" b="0" i="1" smtClean="0">
                          <a:latin typeface="Cambria Math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fr-FR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fr-FR" sz="2400" i="1">
                              <a:latin typeface="Cambria Math"/>
                            </a:rPr>
                            <m:t>𝑚</m:t>
                          </m:r>
                          <m:r>
                            <a:rPr lang="fr-FR" sz="240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fr-FR" sz="2400" i="1">
                              <a:latin typeface="Cambria Math"/>
                            </a:rPr>
                            <m:t>𝑀</m:t>
                          </m:r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fr-FR" sz="24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4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1" i="1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𝐟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400" b="1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sz="2400" b="1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b="1" i="1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FR" sz="24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fr-FR" sz="2400" b="1" i="1">
                                  <a:latin typeface="Cambria Math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FR" sz="24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1" i="1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𝐟</m:t>
                                  </m:r>
                                </m:e>
                                <m:sub>
                                  <m:r>
                                    <a:rPr lang="fr-FR" sz="2400" b="1" i="1">
                                      <a:latin typeface="Cambria Math"/>
                                    </a:rPr>
                                    <m:t>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400" b="1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sz="2400" b="1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b="1" i="1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fr-FR" sz="2400">
                                          <a:latin typeface="Cambria Math"/>
                                        </a:rPr>
                                        <m:t>m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fr-FR" sz="2400" b="0" i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fr-FR" sz="2400" i="1">
                              <a:latin typeface="Cambria Math"/>
                            </a:rPr>
                            <m:t>𝑚</m:t>
                          </m:r>
                          <m:r>
                            <a:rPr lang="fr-FR" sz="240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fr-FR" sz="2400" i="1">
                              <a:latin typeface="Cambria Math"/>
                            </a:rPr>
                            <m:t>𝑀</m:t>
                          </m:r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fr-FR" sz="2400" b="1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4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1" i="1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𝐟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400" b="1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sz="2400" b="1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b="1" i="1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FR" sz="2400" i="1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sz="24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1" i="1">
                                      <a:latin typeface="Cambria Math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fr-FR" sz="2400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64" y="3612490"/>
                <a:ext cx="7698473" cy="112092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>
                <a:spLocks noResize="1"/>
              </p:cNvSpPr>
              <p:nvPr/>
            </p:nvSpPr>
            <p:spPr>
              <a:xfrm>
                <a:off x="308035" y="4910362"/>
                <a:ext cx="8527931" cy="14228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smtClean="0">
                          <a:latin typeface="Cambria Math"/>
                        </a:rPr>
                        <m:t>∀</m:t>
                      </m:r>
                      <m:r>
                        <a:rPr lang="fr-FR" sz="2400" i="1">
                          <a:latin typeface="Cambria Math"/>
                        </a:rPr>
                        <m:t>𝑘</m:t>
                      </m:r>
                      <m:r>
                        <a:rPr lang="fr-FR" sz="2400" i="0">
                          <a:latin typeface="Cambria Math"/>
                        </a:rPr>
                        <m:t>=1..</m:t>
                      </m:r>
                      <m:r>
                        <a:rPr lang="fr-FR" sz="2400" i="1">
                          <a:latin typeface="Cambria Math"/>
                        </a:rPr>
                        <m:t>𝐾</m:t>
                      </m:r>
                      <m:r>
                        <a:rPr lang="fr-FR" sz="2400" i="0">
                          <a:latin typeface="Cambria Math"/>
                        </a:rPr>
                        <m:t>,</m:t>
                      </m:r>
                      <m:r>
                        <a:rPr lang="fr-FR" sz="2400" b="0" i="0" smtClean="0">
                          <a:latin typeface="Cambria Math"/>
                        </a:rPr>
                        <m:t> </m:t>
                      </m:r>
                      <m:r>
                        <a:rPr lang="fr-FR" sz="2400" b="0" i="1" smtClean="0">
                          <a:latin typeface="Cambria Math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fr-FR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fr-FR" sz="2400" i="1">
                              <a:latin typeface="Cambria Math"/>
                            </a:rPr>
                            <m:t>𝑚</m:t>
                          </m:r>
                          <m:r>
                            <a:rPr lang="fr-FR" sz="240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fr-FR" sz="2400" i="1">
                              <a:latin typeface="Cambria Math"/>
                            </a:rPr>
                            <m:t>𝑀</m:t>
                          </m:r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fr-FR" sz="2400" b="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4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1" i="1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𝐟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400" b="1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sz="2400" b="1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b="1" i="1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FR" sz="2400" i="1">
                                  <a:latin typeface="Cambria Math"/>
                                </a:rPr>
                                <m:t>,</m:t>
                              </m:r>
                              <m:nary>
                                <m:naryPr>
                                  <m:chr m:val="∑"/>
                                  <m:ctrlPr>
                                    <a:rPr lang="fr-FR" sz="2400" b="1" i="1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fr-FR" sz="2400" i="1"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fr-FR" sz="2400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fr-FR" sz="2400" i="1">
                                      <a:latin typeface="Cambria Math"/>
                                    </a:rPr>
                                    <m:t>𝐾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fr-FR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fr-FR" sz="2400" b="1" i="0" smtClean="0">
                                      <a:latin typeface="Cambria Math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fr-FR" sz="2400" b="1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b="1" i="1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𝐟</m:t>
                                      </m:r>
                                    </m:e>
                                    <m:sub>
                                      <m:r>
                                        <a:rPr lang="fr-FR" sz="2400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sz="2400" b="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2400" b="1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b="1" i="1">
                                              <a:latin typeface="Cambria Math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fr-FR" sz="2400">
                                              <a:latin typeface="Cambria Math"/>
                                            </a:rPr>
                                            <m:t>m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  <m:r>
                        <a:rPr lang="fr-FR" sz="2400" b="0" i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fr-FR" sz="2400" i="1">
                              <a:latin typeface="Cambria Math"/>
                            </a:rPr>
                            <m:t>𝑚</m:t>
                          </m:r>
                          <m:r>
                            <a:rPr lang="fr-FR" sz="240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fr-FR" sz="2400" i="1">
                              <a:latin typeface="Cambria Math"/>
                            </a:rPr>
                            <m:t>𝑀</m:t>
                          </m:r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fr-FR" sz="2400" b="1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4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1" i="1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𝐟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400" b="1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sz="2400" b="1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b="1" i="1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FR" sz="2400" i="1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sz="24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1" i="1">
                                      <a:latin typeface="Cambria Math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fr-FR" sz="2400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35" y="4910362"/>
                <a:ext cx="8527931" cy="142280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e 14"/>
          <p:cNvGrpSpPr/>
          <p:nvPr/>
        </p:nvGrpSpPr>
        <p:grpSpPr>
          <a:xfrm>
            <a:off x="3974431" y="2782272"/>
            <a:ext cx="241161" cy="271306"/>
            <a:chOff x="8299938" y="2813538"/>
            <a:chExt cx="241161" cy="271306"/>
          </a:xfrm>
        </p:grpSpPr>
        <p:cxnSp>
          <p:nvCxnSpPr>
            <p:cNvPr id="10" name="Connecteur droit 9"/>
            <p:cNvCxnSpPr/>
            <p:nvPr/>
          </p:nvCxnSpPr>
          <p:spPr bwMode="auto">
            <a:xfrm>
              <a:off x="8299938" y="2813538"/>
              <a:ext cx="241161" cy="271306"/>
            </a:xfrm>
            <a:prstGeom prst="lin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Connecteur droit 10"/>
            <p:cNvCxnSpPr/>
            <p:nvPr/>
          </p:nvCxnSpPr>
          <p:spPr bwMode="auto">
            <a:xfrm flipH="1">
              <a:off x="8299939" y="2813538"/>
              <a:ext cx="241160" cy="271306"/>
            </a:xfrm>
            <a:prstGeom prst="lin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50672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>
          <a:xfrm>
            <a:off x="1314450" y="242311"/>
            <a:ext cx="7372350" cy="532966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noProof="0" dirty="0" smtClean="0"/>
              <a:t>Corresponding Linear System</a:t>
            </a:r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>
                <a:spLocks noResize="1"/>
              </p:cNvSpPr>
              <p:nvPr/>
            </p:nvSpPr>
            <p:spPr>
              <a:xfrm>
                <a:off x="7097662" y="2587013"/>
                <a:ext cx="561904" cy="4432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fr-FR" sz="2400" i="1">
                              <a:latin typeface="Cambria Math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fr-FR" sz="2400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662" y="2587013"/>
                <a:ext cx="561904" cy="443242"/>
              </a:xfrm>
              <a:prstGeom prst="rect">
                <a:avLst/>
              </a:prstGeom>
              <a:blipFill rotWithShape="1">
                <a:blip r:embed="rId3"/>
                <a:stretch>
                  <a:fillRect b="-68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>
                <a:spLocks noResize="1"/>
              </p:cNvSpPr>
              <p:nvPr/>
            </p:nvSpPr>
            <p:spPr>
              <a:xfrm>
                <a:off x="4549043" y="2567874"/>
                <a:ext cx="683668" cy="4815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2400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fr-FR" sz="2400" i="1">
                              <a:latin typeface="Cambria Math"/>
                            </a:rPr>
                            <m:t>𝑘</m:t>
                          </m:r>
                          <m:r>
                            <a:rPr lang="fr-FR" sz="24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fr-FR" sz="2400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9043" y="2567874"/>
                <a:ext cx="683668" cy="481521"/>
              </a:xfrm>
              <a:prstGeom prst="rect">
                <a:avLst/>
              </a:prstGeom>
              <a:blipFill rotWithShape="1">
                <a:blip r:embed="rId4"/>
                <a:stretch>
                  <a:fillRect b="-1139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>
                <a:spLocks noResize="1"/>
              </p:cNvSpPr>
              <p:nvPr/>
            </p:nvSpPr>
            <p:spPr>
              <a:xfrm>
                <a:off x="383792" y="1138490"/>
                <a:ext cx="8376416" cy="1167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smtClean="0">
                          <a:latin typeface="Cambria Math"/>
                        </a:rPr>
                        <m:t>∀</m:t>
                      </m:r>
                      <m:r>
                        <a:rPr lang="fr-FR" sz="2400" i="1">
                          <a:latin typeface="Cambria Math"/>
                        </a:rPr>
                        <m:t>𝑘</m:t>
                      </m:r>
                      <m:r>
                        <a:rPr lang="fr-FR" sz="2400" i="0">
                          <a:latin typeface="Cambria Math"/>
                        </a:rPr>
                        <m:t>=1..</m:t>
                      </m:r>
                      <m:r>
                        <a:rPr lang="fr-FR" sz="2400" i="1">
                          <a:latin typeface="Cambria Math"/>
                        </a:rPr>
                        <m:t>𝐾</m:t>
                      </m:r>
                      <m:r>
                        <a:rPr lang="fr-FR" sz="2400" i="0">
                          <a:latin typeface="Cambria Math"/>
                        </a:rPr>
                        <m:t>,</m:t>
                      </m:r>
                      <m:r>
                        <a:rPr lang="fr-FR" sz="2400" b="0" i="0" smtClean="0">
                          <a:latin typeface="Cambria Math"/>
                        </a:rPr>
                        <m:t> </m:t>
                      </m:r>
                      <m:r>
                        <a:rPr lang="fr-FR" sz="2400" b="0" i="1" smtClean="0">
                          <a:latin typeface="Cambria Math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fr-FR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/>
                            </a:rPr>
                            <m:t>j</m:t>
                          </m:r>
                          <m:r>
                            <a:rPr lang="fr-FR" sz="240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fr-FR" sz="2400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nary>
                            <m:naryPr>
                              <m:chr m:val="∑"/>
                              <m:ctrlPr>
                                <a:rPr lang="fr-FR" sz="24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sz="2400" b="0" i="1" smtClean="0">
                                  <a:latin typeface="Cambria Math"/>
                                </a:rPr>
                                <m:t>𝑚</m:t>
                              </m:r>
                              <m:r>
                                <a:rPr lang="fr-FR" sz="2400" b="0" i="1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FR" sz="2400" b="0" i="1" smtClean="0">
                                  <a:latin typeface="Cambria Math"/>
                                </a:rPr>
                                <m:t>𝑀</m:t>
                              </m:r>
                            </m:sup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fr-FR" sz="24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sz="2400" b="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b="1" i="1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𝐟</m:t>
                                      </m:r>
                                    </m:e>
                                    <m:sub>
                                      <m:r>
                                        <a:rPr lang="fr-FR" sz="2400" b="0" i="1" smtClean="0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sz="24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2400" b="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fr-FR" sz="2400">
                                              <a:latin typeface="Cambria Math"/>
                                            </a:rPr>
                                            <m:t>m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fr-FR" sz="2400" b="0" i="0" smtClean="0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fr-FR" sz="24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b="1" i="1">
                                          <a:latin typeface="Cambria Math"/>
                                        </a:rPr>
                                        <m:t>𝐟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sz="2400" b="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2400" b="1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b="1" i="1">
                                              <a:latin typeface="Cambria Math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fr-FR" sz="2400">
                                              <a:latin typeface="Cambria Math"/>
                                            </a:rPr>
                                            <m:t>m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nary>
                      <m:r>
                        <a:rPr lang="fr-FR" sz="2400" b="0" i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24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fr-FR" sz="2400" i="1">
                              <a:latin typeface="Cambria Math"/>
                            </a:rPr>
                            <m:t>𝑚</m:t>
                          </m:r>
                          <m:r>
                            <a:rPr lang="fr-FR" sz="240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fr-FR" sz="2400" i="1">
                              <a:latin typeface="Cambria Math"/>
                            </a:rPr>
                            <m:t>𝑀</m:t>
                          </m:r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fr-FR" sz="24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4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1" i="1">
                                      <a:latin typeface="Cambria Math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fr-FR" sz="2400" b="0" i="1" smtClean="0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sz="24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1" i="0" smtClean="0">
                                      <a:latin typeface="Cambria Math"/>
                                    </a:rPr>
                                    <m:t>𝐟</m:t>
                                  </m:r>
                                </m:e>
                                <m:sub>
                                  <m:r>
                                    <a:rPr lang="fr-FR" sz="2400" b="0" i="1" smtClean="0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4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sz="2400" b="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b="1" i="1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fr-FR" sz="2400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92" y="1138490"/>
                <a:ext cx="8376416" cy="116722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ccolade fermante 11"/>
          <p:cNvSpPr/>
          <p:nvPr/>
        </p:nvSpPr>
        <p:spPr bwMode="auto">
          <a:xfrm rot="5400000">
            <a:off x="7469049" y="1269369"/>
            <a:ext cx="231114" cy="2294824"/>
          </a:xfrm>
          <a:prstGeom prst="righ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utura Book" pitchFamily="34" charset="0"/>
            </a:endParaRPr>
          </a:p>
        </p:txBody>
      </p:sp>
      <p:sp>
        <p:nvSpPr>
          <p:cNvPr id="14" name="Accolade fermante 13"/>
          <p:cNvSpPr/>
          <p:nvPr/>
        </p:nvSpPr>
        <p:spPr bwMode="auto">
          <a:xfrm rot="5400000">
            <a:off x="4672200" y="1076166"/>
            <a:ext cx="232793" cy="2682910"/>
          </a:xfrm>
          <a:prstGeom prst="rightBrac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utura Book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1724105" y="3949014"/>
            <a:ext cx="56957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symmetric (positive-definite)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32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noProof="0" dirty="0" smtClean="0"/>
              <a:t>Equivalent Linear System</a:t>
            </a:r>
            <a:endParaRPr lang="en-US" noProof="0" dirty="0"/>
          </a:p>
        </p:txBody>
      </p:sp>
      <p:sp>
        <p:nvSpPr>
          <p:cNvPr id="3" name="Espace réservé du texte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9pPr>
          </a:lstStyle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dirty="0" smtClean="0"/>
              <a:t>Minimal least squares error</a:t>
            </a:r>
            <a:endParaRPr lang="en-US" noProof="0" dirty="0" smtClean="0"/>
          </a:p>
          <a:p>
            <a:pPr lvl="1" rtl="0" hangingPunct="0"/>
            <a:r>
              <a:rPr lang="en-US" noProof="0" dirty="0" smtClean="0"/>
              <a:t>Equivalent linear system</a:t>
            </a:r>
          </a:p>
          <a:p>
            <a:pPr lvl="1" rtl="0" hangingPunct="0"/>
            <a:endParaRPr lang="en-US" dirty="0"/>
          </a:p>
          <a:p>
            <a:pPr lvl="1" rtl="0" hangingPunct="0"/>
            <a:r>
              <a:rPr lang="en-US" b="1" dirty="0" smtClean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/>
              <a:t>symmetric</a:t>
            </a:r>
          </a:p>
          <a:p>
            <a:pPr lvl="1"/>
            <a:r>
              <a:rPr lang="en-US" noProof="0" dirty="0" smtClean="0"/>
              <a:t>If well conditioned, </a:t>
            </a:r>
            <a:r>
              <a:rPr lang="en-US" b="1" dirty="0"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A</a:t>
            </a:r>
            <a:r>
              <a:rPr lang="en-US" noProof="0" dirty="0" smtClean="0"/>
              <a:t> positive-definite</a:t>
            </a:r>
          </a:p>
          <a:p>
            <a:pPr lvl="0"/>
            <a:endParaRPr lang="en-US" noProof="0" dirty="0" smtClean="0"/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noProof="0" dirty="0" smtClean="0"/>
              <a:t>How to solve it ?</a:t>
            </a:r>
          </a:p>
          <a:p>
            <a:pPr lvl="1" rtl="0" hangingPunct="0"/>
            <a:r>
              <a:rPr lang="en-US" noProof="0" dirty="0" smtClean="0"/>
              <a:t>Use your favorite linear algebra solver</a:t>
            </a:r>
          </a:p>
          <a:p>
            <a:pPr lvl="1" rtl="0" hangingPunct="0"/>
            <a:r>
              <a:rPr lang="en-US" dirty="0" smtClean="0"/>
              <a:t>Ex: </a:t>
            </a:r>
            <a:r>
              <a:rPr lang="en-US" dirty="0" err="1" smtClean="0"/>
              <a:t>Cholesky</a:t>
            </a:r>
            <a:r>
              <a:rPr lang="en-US" dirty="0" smtClean="0"/>
              <a:t> factorization</a:t>
            </a:r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>
                <a:spLocks noResize="1"/>
              </p:cNvSpPr>
              <p:nvPr/>
            </p:nvSpPr>
            <p:spPr>
              <a:xfrm>
                <a:off x="3438186" y="2327478"/>
                <a:ext cx="1666245" cy="5635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1" i="1" smtClean="0">
                          <a:latin typeface="Cambria Math"/>
                          <a:cs typeface="Times New Roman" panose="02020603050405020304" pitchFamily="18" charset="0"/>
                        </a:rPr>
                        <m:t>𝐀</m:t>
                      </m:r>
                      <m:r>
                        <a:rPr lang="fr-FR" sz="3200" b="1" i="1" smtClean="0">
                          <a:latin typeface="Cambria Math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fr-FR" sz="3200" b="1" i="1" smtClean="0">
                          <a:latin typeface="Cambria Math"/>
                        </a:rPr>
                        <m:t>𝒗</m:t>
                      </m:r>
                      <m:r>
                        <a:rPr lang="fr-FR" sz="3200" b="0" i="0" smtClean="0">
                          <a:latin typeface="Cambria Math"/>
                        </a:rPr>
                        <m:t>=</m:t>
                      </m:r>
                      <m:r>
                        <a:rPr lang="fr-FR" sz="3200" b="1" i="1">
                          <a:latin typeface="Cambria Math"/>
                        </a:rPr>
                        <m:t>𝒃</m:t>
                      </m:r>
                    </m:oMath>
                  </m:oMathPara>
                </a14:m>
                <a:endParaRPr lang="fr-FR" sz="3200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186" y="2327478"/>
                <a:ext cx="1666245" cy="56353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767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1314450" y="263085"/>
            <a:ext cx="7372350" cy="491417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sz="2900" noProof="0" dirty="0" smtClean="0"/>
              <a:t>Conditioning of a linear system</a:t>
            </a:r>
            <a:endParaRPr lang="en-US" sz="2900" noProof="0" dirty="0"/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fr-FR" sz="2200" b="0" i="0" u="none" strike="noStrike" kern="1200">
                <a:ln>
                  <a:noFill/>
                </a:ln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fr-FR" sz="2200" b="0" i="0" u="none" strike="noStrike" kern="1200">
                <a:ln>
                  <a:noFill/>
                </a:ln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200" b="0" i="0" u="none" strike="noStrike" kern="1200">
                <a:ln>
                  <a:noFill/>
                </a:ln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200" b="0" i="0" u="none" strike="noStrike" kern="1200">
                <a:ln>
                  <a:noFill/>
                </a:ln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200" b="0" i="0" u="none" strike="noStrike" kern="1200">
                <a:ln>
                  <a:noFill/>
                </a:ln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200" b="0" i="0" u="none" strike="noStrike" kern="1200">
                <a:ln>
                  <a:noFill/>
                </a:ln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200" b="0" i="0" u="none" strike="noStrike" kern="1200">
                <a:ln>
                  <a:noFill/>
                </a:ln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200" b="0" i="0" u="none" strike="noStrike" kern="1200">
                <a:ln>
                  <a:noFill/>
                </a:ln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9pPr>
          </a:lstStyle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3200" b="1" noProof="0" dirty="0" smtClean="0">
                <a:solidFill>
                  <a:schemeClr val="accent1">
                    <a:lumMod val="75000"/>
                  </a:schemeClr>
                </a:solidFill>
              </a:rPr>
              <a:t>Conditioning =</a:t>
            </a:r>
            <a:r>
              <a:rPr lang="en-US" sz="3200" noProof="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200" b="1" noProof="0" dirty="0" smtClean="0">
                <a:solidFill>
                  <a:schemeClr val="accent1">
                    <a:lumMod val="75000"/>
                  </a:schemeClr>
                </a:solidFill>
              </a:rPr>
              <a:t>stability of a system</a:t>
            </a:r>
          </a:p>
          <a:p>
            <a:pPr lvl="1" rtl="0" hangingPunct="0"/>
            <a:r>
              <a:rPr lang="en-US" sz="2400" noProof="0" dirty="0" smtClean="0"/>
              <a:t>Input: </a:t>
            </a:r>
            <a:r>
              <a:rPr lang="en-US" sz="2400" b="1" i="1" noProof="0" dirty="0" smtClean="0">
                <a:latin typeface="Times New Roman" pitchFamily="18"/>
              </a:rPr>
              <a:t>x</a:t>
            </a:r>
            <a:r>
              <a:rPr lang="en-US" sz="2400" noProof="0" dirty="0" smtClean="0"/>
              <a:t> (perturbation </a:t>
            </a:r>
            <a:r>
              <a:rPr lang="en-US" sz="2400" b="1" i="1" noProof="0" dirty="0" smtClean="0">
                <a:latin typeface="Times New Roman" pitchFamily="18"/>
              </a:rPr>
              <a:t>x</a:t>
            </a:r>
            <a:r>
              <a:rPr lang="en-US" sz="2400" i="1" noProof="0" dirty="0" smtClean="0">
                <a:latin typeface="Times New Roman" pitchFamily="18"/>
              </a:rPr>
              <a:t> </a:t>
            </a:r>
            <a:r>
              <a:rPr lang="en-US" sz="2400" noProof="0" dirty="0" smtClean="0">
                <a:latin typeface="Symbol" pitchFamily="2"/>
              </a:rPr>
              <a:t>+ d</a:t>
            </a:r>
            <a:r>
              <a:rPr lang="en-US" sz="2400" b="1" i="1" noProof="0" dirty="0" smtClean="0">
                <a:latin typeface="Times New Roman" pitchFamily="18"/>
              </a:rPr>
              <a:t>x</a:t>
            </a:r>
            <a:r>
              <a:rPr lang="en-US" sz="2400" noProof="0" dirty="0" smtClean="0"/>
              <a:t>)</a:t>
            </a:r>
          </a:p>
          <a:p>
            <a:pPr lvl="1" rtl="0" hangingPunct="0"/>
            <a:r>
              <a:rPr lang="en-US" sz="2400" noProof="0" dirty="0" smtClean="0"/>
              <a:t>Output: </a:t>
            </a:r>
            <a:r>
              <a:rPr lang="en-US" sz="2400" b="1" i="1" noProof="0" dirty="0" smtClean="0">
                <a:latin typeface="Times New Roman" pitchFamily="18"/>
              </a:rPr>
              <a:t>v</a:t>
            </a:r>
            <a:r>
              <a:rPr lang="en-US" sz="2400" noProof="0" dirty="0" smtClean="0"/>
              <a:t> (perturbation </a:t>
            </a:r>
            <a:r>
              <a:rPr lang="en-US" sz="2400" b="1" i="1" noProof="0" dirty="0" smtClean="0">
                <a:latin typeface="Times New Roman" pitchFamily="18"/>
              </a:rPr>
              <a:t>v</a:t>
            </a:r>
            <a:r>
              <a:rPr lang="en-US" sz="2400" i="1" noProof="0" dirty="0" smtClean="0">
                <a:latin typeface="Times New Roman" pitchFamily="18"/>
              </a:rPr>
              <a:t> </a:t>
            </a:r>
            <a:r>
              <a:rPr lang="en-US" sz="2400" noProof="0" dirty="0" smtClean="0">
                <a:latin typeface="Symbol" pitchFamily="2"/>
              </a:rPr>
              <a:t>+ d</a:t>
            </a:r>
            <a:r>
              <a:rPr lang="en-US" sz="2400" b="1" i="1" noProof="0" dirty="0" smtClean="0">
                <a:latin typeface="Times New Roman" pitchFamily="18"/>
              </a:rPr>
              <a:t>v</a:t>
            </a:r>
            <a:r>
              <a:rPr lang="en-US" sz="2400" noProof="0" dirty="0" smtClean="0"/>
              <a:t>)</a:t>
            </a:r>
          </a:p>
          <a:p>
            <a:pPr lvl="1" rtl="0" hangingPunct="0"/>
            <a:r>
              <a:rPr lang="en-US" sz="2400" dirty="0" smtClean="0"/>
              <a:t>Relative conditioning</a:t>
            </a:r>
          </a:p>
          <a:p>
            <a:pPr lvl="2"/>
            <a:r>
              <a:rPr lang="en-US" sz="2400" dirty="0" smtClean="0"/>
              <a:t>Smaller is better</a:t>
            </a:r>
          </a:p>
          <a:p>
            <a:pPr marL="1007999" lvl="2" indent="0">
              <a:buNone/>
            </a:pPr>
            <a:endParaRPr lang="en-US" sz="2400" dirty="0" smtClean="0"/>
          </a:p>
          <a:p>
            <a:pPr>
              <a:buSzPct val="100000"/>
              <a:buFont typeface="Wingdings" panose="05000000000000000000" pitchFamily="2" charset="2"/>
              <a:buChar char="§"/>
            </a:pPr>
            <a:r>
              <a:rPr lang="en-US" sz="3200" noProof="0" dirty="0" smtClean="0"/>
              <a:t>For a linear system</a:t>
            </a:r>
          </a:p>
          <a:p>
            <a:pPr lvl="1"/>
            <a:r>
              <a:rPr lang="en-US" sz="2400" dirty="0" smtClean="0"/>
              <a:t>Conditioning of the matrix</a:t>
            </a:r>
          </a:p>
          <a:p>
            <a:pPr lvl="1"/>
            <a:r>
              <a:rPr lang="en-US" sz="2400" noProof="0" dirty="0" smtClean="0"/>
              <a:t>Symmetric positive-definite matrix</a:t>
            </a:r>
          </a:p>
          <a:p>
            <a:pPr lvl="2"/>
            <a:r>
              <a:rPr lang="en-US" sz="2400" dirty="0" smtClean="0"/>
              <a:t>Ratio of eigenvalues</a:t>
            </a:r>
            <a:endParaRPr lang="en-US" sz="2400" noProof="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>
                <a:spLocks noResize="1"/>
              </p:cNvSpPr>
              <p:nvPr/>
            </p:nvSpPr>
            <p:spPr>
              <a:xfrm>
                <a:off x="4603734" y="2997090"/>
                <a:ext cx="4123841" cy="9062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="ctr" anchorCtr="1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2400" i="1" smtClean="0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2400">
                              <a:latin typeface="Cambria Math"/>
                              <a:cs typeface="Times New Roman" panose="02020603050405020304" pitchFamily="18" charset="0"/>
                            </a:rPr>
                            <m:t>rel</m:t>
                          </m:r>
                        </m:sub>
                      </m:sSub>
                      <m:r>
                        <a:rPr lang="fr-FR" sz="2400" b="0" i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fr-FR" sz="2400" b="0" i="1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400" b="0" i="1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400" b="0">
                                  <a:latin typeface="Cambria Math"/>
                                  <a:cs typeface="Times New Roman" panose="020206030504050203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fr-FR" sz="2400" b="0" i="0">
                                  <a:latin typeface="Cambria Math"/>
                                </a:rPr>
                                <m:t>ϵ</m:t>
                              </m:r>
                              <m:r>
                                <a:rPr lang="fr-FR" sz="2400" b="0" i="0">
                                  <a:latin typeface="Cambria Math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fr-FR" sz="2400" b="0" i="1">
                                  <a:latin typeface="Cambria Math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fr-FR" sz="2400" b="0" i="1">
                                      <a:latin typeface="Cambria Math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240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sup</m:t>
                                  </m:r>
                                </m:e>
                                <m:lim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fr-FR" sz="2400" i="1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FR" sz="2400">
                                          <a:latin typeface="Cambria Math"/>
                                        </a:rPr>
                                        <m:t>δ</m:t>
                                      </m:r>
                                      <m:r>
                                        <a:rPr lang="fr-FR" sz="2400" b="1" i="1" smtClean="0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fr-FR" sz="2400">
                                      <a:latin typeface="Cambria Math"/>
                                    </a:rPr>
                                    <m:t>&lt;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400">
                                      <a:latin typeface="Cambria Math"/>
                                    </a:rPr>
                                    <m:t>ϵ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fr-FR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fr-FR" sz="2400" b="1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f>
                                        <m:fPr>
                                          <m:type m:val="lin"/>
                                          <m:ctrlPr>
                                            <a:rPr lang="fr-FR" sz="2400" b="1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fr-FR" sz="2400" i="1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fr-FR" sz="2400">
                                                  <a:latin typeface="Cambria Math"/>
                                                </a:rPr>
                                                <m:t>δ</m:t>
                                              </m:r>
                                              <m:r>
                                                <a:rPr lang="fr-FR" sz="2400" b="1" i="1" smtClean="0">
                                                  <a:latin typeface="Cambria Math"/>
                                                </a:rPr>
                                                <m:t>𝒗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fr-FR" sz="2400" b="1" i="1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sz="2400" b="1" i="1" smtClean="0">
                                                  <a:latin typeface="Cambria Math"/>
                                                </a:rPr>
                                                <m:t>𝒗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num>
                                    <m:den>
                                      <m:f>
                                        <m:fPr>
                                          <m:type m:val="lin"/>
                                          <m:ctrlPr>
                                            <a:rPr lang="fr-FR" sz="2400" b="1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fr-FR" sz="2400" b="1" i="1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fr-FR" sz="2400">
                                                  <a:latin typeface="Cambria Math"/>
                                                </a:rPr>
                                                <m:t>δ</m:t>
                                              </m:r>
                                              <m:r>
                                                <a:rPr lang="fr-FR" sz="2400" b="1" i="1" smtClean="0">
                                                  <a:latin typeface="Cambria Math"/>
                                                </a:rPr>
                                                <m:t>𝒙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fr-FR" sz="2400" b="1" i="1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sz="2400" b="1" i="1" smtClean="0">
                                                  <a:latin typeface="Cambria Math"/>
                                                </a:rPr>
                                                <m:t>𝒙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fr-FR" sz="2400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734" y="2997090"/>
                <a:ext cx="4123841" cy="90625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>
                <a:spLocks noResize="1"/>
              </p:cNvSpPr>
              <p:nvPr/>
            </p:nvSpPr>
            <p:spPr>
              <a:xfrm>
                <a:off x="5976811" y="5426948"/>
                <a:ext cx="1949335" cy="8745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="ctr" anchorCtr="1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𝛫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1" i="0">
                              <a:latin typeface="Cambria Math"/>
                              <a:cs typeface="Times New Roman" panose="02020603050405020304" pitchFamily="18" charset="0"/>
                            </a:rPr>
                            <m:t>𝐀</m:t>
                          </m:r>
                        </m:e>
                      </m:d>
                      <m:r>
                        <a:rPr lang="en-US" sz="2400" i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/>
                                </a:rPr>
                                <m:t>λ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/>
                                </a:rPr>
                                <m:t>max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/>
                                </a:rPr>
                                <m:t>λ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sz="2400" b="0" i="0" smtClean="0">
                                  <a:latin typeface="Cambria Math"/>
                                </a:rPr>
                                <m:t>min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6811" y="5426948"/>
                <a:ext cx="1949335" cy="87451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73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noProof="0" dirty="0" smtClean="0"/>
              <a:t>Adding constraints</a:t>
            </a:r>
            <a:endParaRPr lang="en-US" noProof="0" dirty="0"/>
          </a:p>
        </p:txBody>
      </p:sp>
      <p:sp>
        <p:nvSpPr>
          <p:cNvPr id="3" name="Espace réservé du texte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9pPr>
          </a:lstStyle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noProof="0" dirty="0" smtClean="0"/>
              <a:t>For regularization</a:t>
            </a:r>
          </a:p>
          <a:p>
            <a:pPr lvl="1" rtl="0" hangingPunct="0"/>
            <a:r>
              <a:rPr lang="en-US" noProof="0" dirty="0" smtClean="0"/>
              <a:t>Improvement on conditioning </a:t>
            </a:r>
          </a:p>
          <a:p>
            <a:pPr lvl="1"/>
            <a:r>
              <a:rPr lang="en-US" dirty="0" smtClean="0"/>
              <a:t>Removing trivial solution</a:t>
            </a:r>
            <a:endParaRPr lang="en-US" noProof="0" dirty="0" smtClean="0"/>
          </a:p>
          <a:p>
            <a:pPr lvl="2"/>
            <a:r>
              <a:rPr lang="en-US" noProof="0" dirty="0" smtClean="0"/>
              <a:t>Example of implicit line</a:t>
            </a:r>
          </a:p>
          <a:p>
            <a:pPr marL="108000" lvl="0" indent="0">
              <a:buNone/>
            </a:pPr>
            <a:endParaRPr lang="en-US" noProof="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>
                <a:spLocks noResize="1"/>
              </p:cNvSpPr>
              <p:nvPr/>
            </p:nvSpPr>
            <p:spPr>
              <a:xfrm>
                <a:off x="1270414" y="3285931"/>
                <a:ext cx="4209826" cy="1120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2400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400" i="1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400">
                                  <a:latin typeface="Cambria Math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fr-FR" sz="2400" b="1" i="1">
                                  <a:latin typeface="Cambria Math"/>
                                </a:rPr>
                                <m:t>𝒗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fr-FR" sz="2400" b="1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fr-FR" sz="2400" i="1">
                                  <a:latin typeface="Cambria Math"/>
                                </a:rPr>
                                <m:t>𝑚</m:t>
                              </m:r>
                              <m:r>
                                <a:rPr lang="fr-FR" sz="240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FR" sz="2400" i="1">
                                  <a:latin typeface="Cambria Math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fr-FR" sz="2400">
                                  <a:latin typeface="Cambria Math"/>
                                </a:rPr>
                                <m:t>∥</m:t>
                              </m:r>
                              <m:sSub>
                                <m:sSubPr>
                                  <m:ctrlPr>
                                    <a:rPr lang="fr-FR" sz="2400" b="1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240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fr-FR" sz="2400" i="1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𝑎</m:t>
                                      </m:r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𝑏</m:t>
                                      </m:r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𝑐</m:t>
                                      </m:r>
                                    </m:e>
                                  </m:d>
                                </m:sub>
                              </m:sSub>
                              <m:d>
                                <m:dPr>
                                  <m:ctrlPr>
                                    <a:rPr lang="fr-FR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fr-FR" sz="2400" i="1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fr-FR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fr-FR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2400">
                                      <a:latin typeface="Cambria Math"/>
                                    </a:rPr>
                                    <m:t>∥</m:t>
                                  </m:r>
                                </m:e>
                                <m:sub>
                                  <m:r>
                                    <a:rPr lang="fr-FR" sz="240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fr-FR" sz="240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m:rPr>
                                  <m:nor/>
                                </m:rPr>
                                <a:rPr lang="fr-FR" sz="2400" dirty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nary>
                          <m:r>
                            <m:rPr>
                              <m:nor/>
                            </m:rPr>
                            <a:rPr lang="fr-FR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fr-F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414" y="3285931"/>
                <a:ext cx="4209826" cy="112092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>
                <a:spLocks noResize="1"/>
              </p:cNvSpPr>
              <p:nvPr/>
            </p:nvSpPr>
            <p:spPr>
              <a:xfrm>
                <a:off x="2370426" y="4463227"/>
                <a:ext cx="3532909" cy="19617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sz="1400" b="1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400" b="1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fr-FR" sz="1400" b="1" i="1" smtClean="0"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fr-FR" sz="1400" i="1">
                                        <a:latin typeface="Cambria Math"/>
                                      </a:rPr>
                                      <m:t>𝑚</m:t>
                                    </m:r>
                                    <m:r>
                                      <a:rPr lang="fr-FR" sz="1400">
                                        <a:latin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fr-FR" sz="1400" i="1">
                                        <a:latin typeface="Cambria Math"/>
                                      </a:rPr>
                                      <m:t>𝑀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fr-FR" sz="1400" b="1" i="1">
                                            <a:latin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FR" sz="14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1400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sub>
                                      <m:sup>
                                        <m:r>
                                          <a:rPr lang="fr-FR" sz="1400" b="1" i="1" smtClean="0">
                                            <a:latin typeface="Cambria Math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ctrlPr>
                                      <a:rPr lang="fr-FR" sz="1400" b="1" i="1"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fr-FR" sz="1400" i="1">
                                        <a:latin typeface="Cambria Math"/>
                                      </a:rPr>
                                      <m:t>𝑚</m:t>
                                    </m:r>
                                    <m:r>
                                      <a:rPr lang="fr-FR" sz="1400">
                                        <a:latin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fr-FR" sz="1400" i="1">
                                        <a:latin typeface="Cambria Math"/>
                                      </a:rPr>
                                      <m:t>𝑀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fr-FR" sz="1400" b="1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4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1400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fr-FR" sz="1400" b="1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fr-FR" sz="1400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ctrlPr>
                                      <a:rPr lang="fr-FR" sz="1400" b="1" i="1"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fr-FR" sz="1400" i="1">
                                        <a:latin typeface="Cambria Math"/>
                                      </a:rPr>
                                      <m:t>𝑚</m:t>
                                    </m:r>
                                    <m:r>
                                      <a:rPr lang="fr-FR" sz="1400">
                                        <a:latin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fr-FR" sz="1400" i="1">
                                        <a:latin typeface="Cambria Math"/>
                                      </a:rPr>
                                      <m:t>𝑀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fr-FR" sz="1400" b="1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4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1400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fr-FR" sz="1400" b="1" i="1"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fr-FR" sz="1400" i="1">
                                        <a:latin typeface="Cambria Math"/>
                                      </a:rPr>
                                      <m:t>𝑚</m:t>
                                    </m:r>
                                    <m:r>
                                      <a:rPr lang="fr-FR" sz="1400">
                                        <a:latin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fr-FR" sz="1400" i="1">
                                        <a:latin typeface="Cambria Math"/>
                                      </a:rPr>
                                      <m:t>𝑀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fr-FR" sz="1400" b="1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4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1400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fr-FR" sz="1400" b="1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fr-FR" sz="1400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ctrlPr>
                                      <a:rPr lang="fr-FR" sz="1400" b="1" i="1" smtClean="0"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fr-FR" sz="1400" i="1">
                                        <a:latin typeface="Cambria Math"/>
                                      </a:rPr>
                                      <m:t>𝑚</m:t>
                                    </m:r>
                                    <m:r>
                                      <a:rPr lang="fr-FR" sz="1400">
                                        <a:latin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fr-FR" sz="1400" i="1">
                                        <a:latin typeface="Cambria Math"/>
                                      </a:rPr>
                                      <m:t>𝑀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fr-FR" sz="1400" b="1" i="1">
                                            <a:latin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FR" sz="1400" b="0" i="1" smtClean="0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fr-FR" sz="1400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sub>
                                      <m:sup>
                                        <m:r>
                                          <a:rPr lang="fr-FR" sz="1400" b="1" i="1">
                                            <a:latin typeface="Cambria Math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ctrlPr>
                                      <a:rPr lang="fr-FR" sz="1400" b="1" i="1"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fr-FR" sz="1400" i="1">
                                        <a:latin typeface="Cambria Math"/>
                                      </a:rPr>
                                      <m:t>𝑚</m:t>
                                    </m:r>
                                    <m:r>
                                      <a:rPr lang="fr-FR" sz="1400">
                                        <a:latin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fr-FR" sz="1400" i="1">
                                        <a:latin typeface="Cambria Math"/>
                                      </a:rPr>
                                      <m:t>𝑀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fr-FR" sz="1400" b="1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400" b="0" i="1" smtClean="0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fr-FR" sz="1400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fr-FR" sz="1400" b="1" i="1"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fr-FR" sz="1400" i="1">
                                        <a:latin typeface="Cambria Math"/>
                                      </a:rPr>
                                      <m:t>𝑚</m:t>
                                    </m:r>
                                    <m:r>
                                      <a:rPr lang="fr-FR" sz="1400">
                                        <a:latin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fr-FR" sz="1400" i="1">
                                        <a:latin typeface="Cambria Math"/>
                                      </a:rPr>
                                      <m:t>𝑀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fr-FR" sz="1400" b="1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4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1400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ctrlPr>
                                      <a:rPr lang="fr-FR" sz="1400" b="1" i="1"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fr-FR" sz="1400" i="1">
                                        <a:latin typeface="Cambria Math"/>
                                      </a:rPr>
                                      <m:t>𝑚</m:t>
                                    </m:r>
                                    <m:r>
                                      <a:rPr lang="fr-FR" sz="1400">
                                        <a:latin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fr-FR" sz="1400" i="1">
                                        <a:latin typeface="Cambria Math"/>
                                      </a:rPr>
                                      <m:t>𝑀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fr-FR" sz="1400" b="1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400" b="0" i="1" smtClean="0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fr-FR" sz="1400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  <m:e>
                                <m:r>
                                  <a:rPr lang="fr-FR" sz="1400" b="0" i="1" smtClean="0">
                                    <a:latin typeface="Cambria Math"/>
                                  </a:rPr>
                                  <m:t>𝑀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fr-FR" sz="1400" b="1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400" b="1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1400" b="0" i="1" smtClean="0">
                                    <a:latin typeface="Cambria Math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1400" b="0" i="1" smtClean="0">
                                    <a:latin typeface="Cambria Math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1400" b="0" i="1" smtClean="0">
                                    <a:latin typeface="Cambria Math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fr-FR" sz="1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4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1400" b="0" i="0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1400" b="0" i="0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1400" b="0" i="0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400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426" y="4463227"/>
                <a:ext cx="3532909" cy="196179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>
                <a:spLocks noResize="1"/>
              </p:cNvSpPr>
              <p:nvPr/>
            </p:nvSpPr>
            <p:spPr>
              <a:xfrm>
                <a:off x="5973037" y="2853867"/>
                <a:ext cx="1579362" cy="4567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0" smtClean="0">
                          <a:latin typeface="Cambria Math"/>
                        </a:rPr>
                        <m:t>∥</m:t>
                      </m:r>
                      <m:r>
                        <a:rPr lang="fr-FR" sz="2400" b="1" i="1" smtClean="0">
                          <a:latin typeface="Cambria Math"/>
                        </a:rPr>
                        <m:t>𝒗</m:t>
                      </m:r>
                      <m:sSubSup>
                        <m:sSubSupPr>
                          <m:ctrlPr>
                            <a:rPr lang="fr-FR" sz="2400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sz="2400" b="0" i="0">
                              <a:latin typeface="Cambria Math"/>
                            </a:rPr>
                            <m:t>∥</m:t>
                          </m:r>
                        </m:e>
                        <m:sub>
                          <m:r>
                            <a:rPr lang="fr-FR" sz="2400" b="0" i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fr-FR" sz="2400" b="0" i="1">
                          <a:latin typeface="Cambria Math"/>
                        </a:rPr>
                        <m:t> </m:t>
                      </m:r>
                      <m:r>
                        <a:rPr lang="fr-FR" sz="2400" i="1">
                          <a:latin typeface="Cambria Math"/>
                          <a:ea typeface="Cambria Math"/>
                        </a:rPr>
                        <m:t>≠</m:t>
                      </m:r>
                      <m:r>
                        <a:rPr lang="fr-FR" sz="2400" b="0" i="1" smtClean="0">
                          <a:latin typeface="Cambria Math"/>
                          <a:ea typeface="Cambria Math"/>
                        </a:rPr>
                        <m:t>0</m:t>
                      </m:r>
                    </m:oMath>
                  </m:oMathPara>
                </a14:m>
                <a:endParaRPr lang="fr-FR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037" y="2853867"/>
                <a:ext cx="1579362" cy="456771"/>
              </a:xfrm>
              <a:prstGeom prst="rect">
                <a:avLst/>
              </a:prstGeom>
              <a:blipFill rotWithShape="1">
                <a:blip r:embed="rId5"/>
                <a:stretch>
                  <a:fillRect b="-8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224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noProof="0" dirty="0" smtClean="0"/>
              <a:t>Adding constraints</a:t>
            </a:r>
            <a:endParaRPr lang="en-US" noProof="0" dirty="0"/>
          </a:p>
        </p:txBody>
      </p:sp>
      <p:sp>
        <p:nvSpPr>
          <p:cNvPr id="3" name="Espace réservé du texte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9pPr>
          </a:lstStyle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noProof="0" dirty="0" smtClean="0"/>
              <a:t>For regularization</a:t>
            </a:r>
          </a:p>
          <a:p>
            <a:pPr lvl="1" rtl="0" hangingPunct="0"/>
            <a:r>
              <a:rPr lang="en-US" noProof="0" dirty="0" smtClean="0"/>
              <a:t>Improvement on conditioning </a:t>
            </a:r>
          </a:p>
          <a:p>
            <a:pPr lvl="1"/>
            <a:r>
              <a:rPr lang="en-US" dirty="0" smtClean="0"/>
              <a:t>Removing trivial solution</a:t>
            </a:r>
            <a:endParaRPr lang="en-US" noProof="0" dirty="0" smtClean="0"/>
          </a:p>
          <a:p>
            <a:pPr lvl="2"/>
            <a:r>
              <a:rPr lang="en-US" noProof="0" dirty="0" smtClean="0"/>
              <a:t>Example of implicit line</a:t>
            </a:r>
          </a:p>
          <a:p>
            <a:pPr marL="108000" lvl="0" indent="0">
              <a:buNone/>
            </a:pPr>
            <a:endParaRPr lang="en-US" noProof="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>
                <a:spLocks noResize="1"/>
              </p:cNvSpPr>
              <p:nvPr/>
            </p:nvSpPr>
            <p:spPr>
              <a:xfrm>
                <a:off x="2370426" y="4463227"/>
                <a:ext cx="4403149" cy="19617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FR" sz="1400" b="1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400" b="1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fr-FR" sz="1400" b="1" i="1" smtClean="0"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fr-FR" sz="1400" i="1">
                                        <a:latin typeface="Cambria Math"/>
                                      </a:rPr>
                                      <m:t>𝑚</m:t>
                                    </m:r>
                                    <m:r>
                                      <a:rPr lang="fr-FR" sz="1400">
                                        <a:latin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fr-FR" sz="1400" i="1">
                                        <a:latin typeface="Cambria Math"/>
                                      </a:rPr>
                                      <m:t>𝑀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fr-FR" sz="1400" b="1" i="1">
                                            <a:latin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FR" sz="14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1400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sub>
                                      <m:sup>
                                        <m:r>
                                          <a:rPr lang="fr-FR" sz="1400" b="1" i="1" smtClean="0">
                                            <a:latin typeface="Cambria Math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  <m:r>
                                      <a:rPr lang="fr-FR" sz="1400" b="1" i="1" smtClean="0">
                                        <a:latin typeface="Cambria Math"/>
                                      </a:rPr>
                                      <m:t>+</m:t>
                                    </m:r>
                                  </m:e>
                                </m:nary>
                                <m:r>
                                  <m:rPr>
                                    <m:sty m:val="p"/>
                                  </m:rPr>
                                  <a:rPr lang="fr-FR" sz="1400">
                                    <a:latin typeface="Cambria Math"/>
                                  </a:rPr>
                                  <m:t>ϵ</m:t>
                                </m:r>
                              </m:e>
                              <m:e>
                                <m:nary>
                                  <m:naryPr>
                                    <m:chr m:val="∑"/>
                                    <m:ctrlPr>
                                      <a:rPr lang="fr-FR" sz="1400" b="1" i="1"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fr-FR" sz="1400" i="1">
                                        <a:latin typeface="Cambria Math"/>
                                      </a:rPr>
                                      <m:t>𝑚</m:t>
                                    </m:r>
                                    <m:r>
                                      <a:rPr lang="fr-FR" sz="1400">
                                        <a:latin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fr-FR" sz="1400" i="1">
                                        <a:latin typeface="Cambria Math"/>
                                      </a:rPr>
                                      <m:t>𝑀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fr-FR" sz="1400" b="1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4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1400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fr-FR" sz="1400" b="1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fr-FR" sz="1400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fr-FR" sz="1400" b="1" i="1" smtClean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fr-FR" sz="1400">
                                        <a:latin typeface="Cambria Math"/>
                                      </a:rPr>
                                      <m:t>ϵ</m:t>
                                    </m:r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ctrlPr>
                                      <a:rPr lang="fr-FR" sz="1400" b="1" i="1"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fr-FR" sz="1400" i="1">
                                        <a:latin typeface="Cambria Math"/>
                                      </a:rPr>
                                      <m:t>𝑚</m:t>
                                    </m:r>
                                    <m:r>
                                      <a:rPr lang="fr-FR" sz="1400">
                                        <a:latin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fr-FR" sz="1400" i="1">
                                        <a:latin typeface="Cambria Math"/>
                                      </a:rPr>
                                      <m:t>𝑀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fr-FR" sz="1400" b="1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4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1400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fr-FR" sz="1400" b="1" i="1" smtClean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fr-FR" sz="1400">
                                        <a:latin typeface="Cambria Math"/>
                                      </a:rPr>
                                      <m:t>ϵ</m:t>
                                    </m:r>
                                  </m:e>
                                </m:nary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fr-FR" sz="1400" b="1" i="1"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fr-FR" sz="1400" i="1">
                                        <a:latin typeface="Cambria Math"/>
                                      </a:rPr>
                                      <m:t>𝑚</m:t>
                                    </m:r>
                                    <m:r>
                                      <a:rPr lang="fr-FR" sz="1400">
                                        <a:latin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fr-FR" sz="1400" i="1">
                                        <a:latin typeface="Cambria Math"/>
                                      </a:rPr>
                                      <m:t>𝑀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fr-FR" sz="1400" b="1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4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1400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fr-FR" sz="1400" b="1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4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fr-FR" sz="1400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fr-FR" sz="1400" b="1" i="1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fr-FR" sz="1400">
                                    <a:latin typeface="Cambria Math"/>
                                  </a:rPr>
                                  <m:t>ϵ</m:t>
                                </m:r>
                              </m:e>
                              <m:e>
                                <m:nary>
                                  <m:naryPr>
                                    <m:chr m:val="∑"/>
                                    <m:ctrlPr>
                                      <a:rPr lang="fr-FR" sz="1400" b="1" i="1"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fr-FR" sz="1400" i="1">
                                        <a:latin typeface="Cambria Math"/>
                                      </a:rPr>
                                      <m:t>𝑚</m:t>
                                    </m:r>
                                    <m:r>
                                      <a:rPr lang="fr-FR" sz="1400">
                                        <a:latin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fr-FR" sz="1400" i="1">
                                        <a:latin typeface="Cambria Math"/>
                                      </a:rPr>
                                      <m:t>𝑀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fr-FR" sz="1400" b="1" i="1">
                                            <a:latin typeface="Cambria Math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fr-FR" sz="1400" b="0" i="1" smtClean="0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fr-FR" sz="1400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sub>
                                      <m:sup>
                                        <m:r>
                                          <a:rPr lang="fr-FR" sz="1400" b="1" i="1">
                                            <a:latin typeface="Cambria Math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  <m:r>
                                      <a:rPr lang="fr-FR" sz="1400" b="1" i="1" smtClean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fr-FR" sz="1400">
                                        <a:latin typeface="Cambria Math"/>
                                      </a:rPr>
                                      <m:t>ϵ</m:t>
                                    </m:r>
                                  </m:e>
                                </m:nary>
                              </m:e>
                              <m:e>
                                <m:nary>
                                  <m:naryPr>
                                    <m:chr m:val="∑"/>
                                    <m:ctrlPr>
                                      <a:rPr lang="fr-FR" sz="1400" b="1" i="1"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fr-FR" sz="1400" i="1">
                                        <a:latin typeface="Cambria Math"/>
                                      </a:rPr>
                                      <m:t>𝑚</m:t>
                                    </m:r>
                                    <m:r>
                                      <a:rPr lang="fr-FR" sz="1400">
                                        <a:latin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fr-FR" sz="1400" i="1">
                                        <a:latin typeface="Cambria Math"/>
                                      </a:rPr>
                                      <m:t>𝑀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fr-FR" sz="1400" b="1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400" b="0" i="1" smtClean="0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fr-FR" sz="1400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fr-FR" sz="1400" b="1" i="1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fr-FR" sz="1400">
                                    <a:latin typeface="Cambria Math"/>
                                  </a:rPr>
                                  <m:t>ϵ</m:t>
                                </m:r>
                              </m:e>
                            </m:mr>
                            <m:m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fr-FR" sz="1400" b="1" i="1"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fr-FR" sz="1400" i="1">
                                        <a:latin typeface="Cambria Math"/>
                                      </a:rPr>
                                      <m:t>𝑚</m:t>
                                    </m:r>
                                    <m:r>
                                      <a:rPr lang="fr-FR" sz="1400">
                                        <a:latin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fr-FR" sz="1400" i="1">
                                        <a:latin typeface="Cambria Math"/>
                                      </a:rPr>
                                      <m:t>𝑀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fr-FR" sz="1400" b="1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400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1400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fr-FR" sz="1400" b="1" i="1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fr-FR" sz="1400">
                                    <a:latin typeface="Cambria Math"/>
                                  </a:rPr>
                                  <m:t>ϵ</m:t>
                                </m:r>
                              </m:e>
                              <m:e>
                                <m:nary>
                                  <m:naryPr>
                                    <m:chr m:val="∑"/>
                                    <m:ctrlPr>
                                      <a:rPr lang="fr-FR" sz="1400" b="1" i="1">
                                        <a:latin typeface="Cambria Math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fr-FR" sz="1400" i="1">
                                        <a:latin typeface="Cambria Math"/>
                                      </a:rPr>
                                      <m:t>𝑚</m:t>
                                    </m:r>
                                    <m:r>
                                      <a:rPr lang="fr-FR" sz="1400">
                                        <a:latin typeface="Cambria Math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fr-FR" sz="1400" i="1">
                                        <a:latin typeface="Cambria Math"/>
                                      </a:rPr>
                                      <m:t>𝑀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fr-FR" sz="1400" b="1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400" b="0" i="1" smtClean="0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fr-FR" sz="1400" i="1">
                                            <a:latin typeface="Cambria Math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fr-FR" sz="1400" b="1" i="1" smtClean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fr-FR" sz="1400">
                                        <a:latin typeface="Cambria Math"/>
                                      </a:rPr>
                                      <m:t>ϵ</m:t>
                                    </m:r>
                                  </m:e>
                                </m:nary>
                              </m:e>
                              <m:e>
                                <m:r>
                                  <a:rPr lang="fr-FR" sz="1400" b="0" i="1" smtClean="0">
                                    <a:latin typeface="Cambria Math"/>
                                  </a:rPr>
                                  <m:t>𝑀</m:t>
                                </m:r>
                                <m:r>
                                  <a:rPr lang="fr-FR" sz="1400" b="0" i="1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fr-FR" sz="1400">
                                    <a:latin typeface="Cambria Math"/>
                                  </a:rPr>
                                  <m:t>ϵ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fr-FR" sz="1400" b="1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400" b="1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1400" b="0" i="1" smtClean="0">
                                    <a:latin typeface="Cambria Math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1400" b="0" i="1" smtClean="0">
                                    <a:latin typeface="Cambria Math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1400" b="0" i="1" smtClean="0">
                                    <a:latin typeface="Cambria Math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fr-FR" sz="1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1400" b="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14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fr-FR" sz="1400">
                                    <a:latin typeface="Cambria Math"/>
                                  </a:rPr>
                                  <m:t>ϵ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fr-FR" sz="1400">
                                    <a:latin typeface="Cambria Math"/>
                                  </a:rPr>
                                  <m:t>ϵ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fr-FR" sz="1400">
                                    <a:latin typeface="Cambria Math"/>
                                  </a:rPr>
                                  <m:t>ϵ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1400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426" y="4463227"/>
                <a:ext cx="4403149" cy="196179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>
                <a:spLocks noResize="1"/>
              </p:cNvSpPr>
              <p:nvPr/>
            </p:nvSpPr>
            <p:spPr>
              <a:xfrm>
                <a:off x="1245014" y="3285931"/>
                <a:ext cx="6837853" cy="1120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2400" b="1" i="1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400" i="1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400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fr-FR" sz="2400" b="1" i="1">
                                  <a:latin typeface="Cambria Math"/>
                                </a:rPr>
                                <m:t>𝒗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fr-FR" sz="2400" b="1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fr-FR" sz="2400" i="1">
                                  <a:latin typeface="Cambria Math"/>
                                </a:rPr>
                                <m:t>𝑚</m:t>
                              </m:r>
                              <m:r>
                                <a:rPr lang="fr-FR" sz="240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FR" sz="2400" i="1">
                                  <a:latin typeface="Cambria Math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fr-FR" sz="2400">
                                  <a:latin typeface="Cambria Math"/>
                                </a:rPr>
                                <m:t>∥</m:t>
                              </m:r>
                              <m:sSub>
                                <m:sSubPr>
                                  <m:ctrlPr>
                                    <a:rPr lang="fr-FR" sz="2400" b="1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240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fr-FR" sz="2400" b="1" i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𝑎</m:t>
                                      </m:r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𝑏</m:t>
                                      </m:r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𝑐</m:t>
                                      </m:r>
                                    </m:e>
                                  </m:d>
                                </m:sub>
                              </m:sSub>
                              <m:d>
                                <m:dPr>
                                  <m:ctrlPr>
                                    <a:rPr lang="fr-FR" sz="2400" b="1" i="1" dirty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sz="2400" b="1" i="1" dirty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fr-FR" sz="2400" i="1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fr-FR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fr-FR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2400">
                                      <a:latin typeface="Cambria Math"/>
                                    </a:rPr>
                                    <m:t>∥</m:t>
                                  </m:r>
                                </m:e>
                                <m:sub>
                                  <m:r>
                                    <a:rPr lang="fr-FR" sz="240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fr-FR" sz="240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m:rPr>
                                  <m:nor/>
                                </m:rPr>
                                <a:rPr lang="fr-FR" sz="2400" dirty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nary>
                          <m:r>
                            <a:rPr lang="fr-FR" sz="2400">
                              <a:latin typeface="Cambria Math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fr-FR" sz="2400">
                              <a:latin typeface="Cambria Math"/>
                            </a:rPr>
                            <m:t>ϵ</m:t>
                          </m:r>
                          <m:sSup>
                            <m:sSupPr>
                              <m:ctrlPr>
                                <a:rPr lang="fr-FR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FR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/>
                                    </a:rPr>
                                    <m:t>𝑎</m:t>
                                  </m:r>
                                  <m:r>
                                    <a:rPr lang="fr-FR" sz="2400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fr-FR" sz="2400" i="1">
                                      <a:latin typeface="Cambria Math"/>
                                    </a:rPr>
                                    <m:t>𝑏</m:t>
                                  </m:r>
                                  <m:r>
                                    <a:rPr lang="fr-FR" sz="2400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fr-FR" sz="2400" i="1">
                                      <a:latin typeface="Cambria Math"/>
                                    </a:rPr>
                                    <m:t>𝑐</m:t>
                                  </m:r>
                                  <m:r>
                                    <a:rPr lang="fr-FR" sz="2400">
                                      <a:latin typeface="Cambria Math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fr-FR" sz="240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fr-FR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fr-FR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014" y="3285931"/>
                <a:ext cx="6837853" cy="112092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>
                <a:spLocks noResize="1"/>
              </p:cNvSpPr>
              <p:nvPr/>
            </p:nvSpPr>
            <p:spPr>
              <a:xfrm>
                <a:off x="5973037" y="2853867"/>
                <a:ext cx="1579362" cy="4567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0" smtClean="0">
                          <a:latin typeface="Cambria Math"/>
                        </a:rPr>
                        <m:t>∥</m:t>
                      </m:r>
                      <m:r>
                        <a:rPr lang="fr-FR" sz="2400" b="1" i="1" smtClean="0">
                          <a:latin typeface="Cambria Math"/>
                        </a:rPr>
                        <m:t>𝒗</m:t>
                      </m:r>
                      <m:sSubSup>
                        <m:sSubSupPr>
                          <m:ctrlPr>
                            <a:rPr lang="fr-FR" sz="2400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sz="2400" b="0" i="0">
                              <a:latin typeface="Cambria Math"/>
                            </a:rPr>
                            <m:t>∥</m:t>
                          </m:r>
                        </m:e>
                        <m:sub>
                          <m:r>
                            <a:rPr lang="fr-FR" sz="2400" b="0" i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fr-FR" sz="2400" b="0" i="1">
                          <a:latin typeface="Cambria Math"/>
                        </a:rPr>
                        <m:t> </m:t>
                      </m:r>
                      <m:r>
                        <a:rPr lang="fr-FR" sz="2400" i="1">
                          <a:latin typeface="Cambria Math"/>
                          <a:ea typeface="Cambria Math"/>
                        </a:rPr>
                        <m:t>≠</m:t>
                      </m:r>
                      <m:r>
                        <a:rPr lang="fr-FR" sz="2400" b="0" i="1" smtClean="0">
                          <a:latin typeface="Cambria Math"/>
                          <a:ea typeface="Cambria Math"/>
                        </a:rPr>
                        <m:t>0</m:t>
                      </m:r>
                    </m:oMath>
                  </m:oMathPara>
                </a14:m>
                <a:endParaRPr lang="fr-FR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037" y="2853867"/>
                <a:ext cx="1579362" cy="456771"/>
              </a:xfrm>
              <a:prstGeom prst="rect">
                <a:avLst/>
              </a:prstGeom>
              <a:blipFill rotWithShape="1">
                <a:blip r:embed="rId5"/>
                <a:stretch>
                  <a:fillRect b="-8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901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noProof="0" dirty="0" smtClean="0"/>
              <a:t>Adding constraints</a:t>
            </a:r>
            <a:endParaRPr lang="en-US" noProof="0" dirty="0"/>
          </a:p>
        </p:txBody>
      </p:sp>
      <p:sp>
        <p:nvSpPr>
          <p:cNvPr id="3" name="Espace réservé du texte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9pPr>
          </a:lstStyle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For regularization</a:t>
            </a:r>
          </a:p>
          <a:p>
            <a:pPr lvl="1"/>
            <a:r>
              <a:rPr lang="en-US" dirty="0"/>
              <a:t>Improvement on conditioning </a:t>
            </a:r>
          </a:p>
          <a:p>
            <a:pPr lvl="1"/>
            <a:r>
              <a:rPr lang="en-US" dirty="0"/>
              <a:t>Removing trivial solution</a:t>
            </a:r>
          </a:p>
          <a:p>
            <a:pPr lvl="2"/>
            <a:r>
              <a:rPr lang="en-US" dirty="0"/>
              <a:t>Example of implicit line</a:t>
            </a:r>
          </a:p>
          <a:p>
            <a:pPr lvl="3" rtl="0" hangingPunct="0">
              <a:buNone/>
            </a:pPr>
            <a:endParaRPr lang="en-US" noProof="0" dirty="0" smtClean="0"/>
          </a:p>
          <a:p>
            <a:pPr lvl="3" rtl="0" hangingPunct="0">
              <a:buNone/>
            </a:pPr>
            <a:endParaRPr lang="en-US" noProof="0" dirty="0" smtClean="0"/>
          </a:p>
          <a:p>
            <a:pPr marL="108000" lvl="0" indent="0">
              <a:buNone/>
            </a:pPr>
            <a:endParaRPr lang="en-US" noProof="0" dirty="0" smtClean="0"/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noProof="0" dirty="0" smtClean="0"/>
              <a:t>Other linear constraints</a:t>
            </a:r>
          </a:p>
          <a:p>
            <a:pPr lvl="1" rtl="0" hangingPunct="0"/>
            <a:r>
              <a:rPr lang="en-US" noProof="0" dirty="0" smtClean="0"/>
              <a:t>Ex:  continuity, …  (cf. geometry part)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>
                <a:spLocks noResize="1"/>
              </p:cNvSpPr>
              <p:nvPr/>
            </p:nvSpPr>
            <p:spPr>
              <a:xfrm>
                <a:off x="1245014" y="3285931"/>
                <a:ext cx="6837853" cy="1120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2400" b="1" i="1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400" i="1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400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fr-FR" sz="2400" b="1" i="1">
                                  <a:latin typeface="Cambria Math"/>
                                </a:rPr>
                                <m:t>𝒗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fr-FR" sz="2400" b="1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fr-FR" sz="2400" i="1">
                                  <a:latin typeface="Cambria Math"/>
                                </a:rPr>
                                <m:t>𝑚</m:t>
                              </m:r>
                              <m:r>
                                <a:rPr lang="fr-FR" sz="240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FR" sz="2400" i="1">
                                  <a:latin typeface="Cambria Math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fr-FR" sz="2400">
                                  <a:latin typeface="Cambria Math"/>
                                </a:rPr>
                                <m:t>∥</m:t>
                              </m:r>
                              <m:sSub>
                                <m:sSubPr>
                                  <m:ctrlPr>
                                    <a:rPr lang="fr-FR" sz="2400" b="1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240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fr-FR" sz="2400" b="1" i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𝑎</m:t>
                                      </m:r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𝑏</m:t>
                                      </m:r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𝑐</m:t>
                                      </m:r>
                                    </m:e>
                                  </m:d>
                                </m:sub>
                              </m:sSub>
                              <m:d>
                                <m:dPr>
                                  <m:ctrlPr>
                                    <a:rPr lang="fr-FR" sz="2400" b="1" i="1" dirty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sz="2400" b="1" i="1" dirty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fr-FR" sz="2400" i="1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fr-FR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fr-FR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2400">
                                      <a:latin typeface="Cambria Math"/>
                                    </a:rPr>
                                    <m:t>∥</m:t>
                                  </m:r>
                                </m:e>
                                <m:sub>
                                  <m:r>
                                    <a:rPr lang="fr-FR" sz="240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fr-FR" sz="240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m:rPr>
                                  <m:nor/>
                                </m:rPr>
                                <a:rPr lang="fr-FR" sz="2400" dirty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nary>
                          <m:r>
                            <a:rPr lang="fr-FR" sz="2400">
                              <a:latin typeface="Cambria Math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fr-FR" sz="2400">
                              <a:latin typeface="Cambria Math"/>
                            </a:rPr>
                            <m:t>ϵ</m:t>
                          </m:r>
                          <m:sSup>
                            <m:sSupPr>
                              <m:ctrlPr>
                                <a:rPr lang="fr-FR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FR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/>
                                    </a:rPr>
                                    <m:t>𝑎</m:t>
                                  </m:r>
                                  <m:r>
                                    <a:rPr lang="fr-FR" sz="2400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fr-FR" sz="2400" i="1">
                                      <a:latin typeface="Cambria Math"/>
                                    </a:rPr>
                                    <m:t>𝑏</m:t>
                                  </m:r>
                                  <m:r>
                                    <a:rPr lang="fr-FR" sz="2400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fr-FR" sz="2400" i="1">
                                      <a:latin typeface="Cambria Math"/>
                                    </a:rPr>
                                    <m:t>𝑐</m:t>
                                  </m:r>
                                  <m:r>
                                    <a:rPr lang="fr-FR" sz="2400">
                                      <a:latin typeface="Cambria Math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fr-FR" sz="240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fr-FR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fr-FR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014" y="3285931"/>
                <a:ext cx="6837853" cy="112092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>
                <a:spLocks noResize="1"/>
              </p:cNvSpPr>
              <p:nvPr/>
            </p:nvSpPr>
            <p:spPr>
              <a:xfrm>
                <a:off x="5973037" y="2853867"/>
                <a:ext cx="1579362" cy="4567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0" smtClean="0">
                          <a:latin typeface="Cambria Math"/>
                        </a:rPr>
                        <m:t>∥</m:t>
                      </m:r>
                      <m:r>
                        <a:rPr lang="fr-FR" sz="2400" b="1" i="1" smtClean="0">
                          <a:latin typeface="Cambria Math"/>
                        </a:rPr>
                        <m:t>𝒗</m:t>
                      </m:r>
                      <m:sSubSup>
                        <m:sSubSupPr>
                          <m:ctrlPr>
                            <a:rPr lang="fr-FR" sz="2400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sz="2400" b="0" i="0">
                              <a:latin typeface="Cambria Math"/>
                            </a:rPr>
                            <m:t>∥</m:t>
                          </m:r>
                        </m:e>
                        <m:sub>
                          <m:r>
                            <a:rPr lang="fr-FR" sz="2400" b="0" i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fr-FR" sz="2400" b="0" i="1">
                          <a:latin typeface="Cambria Math"/>
                        </a:rPr>
                        <m:t> </m:t>
                      </m:r>
                      <m:r>
                        <a:rPr lang="fr-FR" sz="2400" i="1">
                          <a:latin typeface="Cambria Math"/>
                          <a:ea typeface="Cambria Math"/>
                        </a:rPr>
                        <m:t>≠</m:t>
                      </m:r>
                      <m:r>
                        <a:rPr lang="fr-FR" sz="2400" b="0" i="1" smtClean="0">
                          <a:latin typeface="Cambria Math"/>
                          <a:ea typeface="Cambria Math"/>
                        </a:rPr>
                        <m:t>0</m:t>
                      </m:r>
                    </m:oMath>
                  </m:oMathPara>
                </a14:m>
                <a:endParaRPr lang="fr-FR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037" y="2853867"/>
                <a:ext cx="1579362" cy="456771"/>
              </a:xfrm>
              <a:prstGeom prst="rect">
                <a:avLst/>
              </a:prstGeom>
              <a:blipFill rotWithShape="1">
                <a:blip r:embed="rId4"/>
                <a:stretch>
                  <a:fillRect b="-8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481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noProof="0" dirty="0" smtClean="0"/>
              <a:t>Lagrange Multipliers</a:t>
            </a:r>
            <a:endParaRPr lang="en-US" noProof="0" dirty="0"/>
          </a:p>
        </p:txBody>
      </p:sp>
      <p:sp>
        <p:nvSpPr>
          <p:cNvPr id="3" name="Espace réservé du texte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9pPr>
          </a:lstStyle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noProof="0" dirty="0" smtClean="0"/>
              <a:t>Approach</a:t>
            </a:r>
          </a:p>
          <a:p>
            <a:pPr lvl="1" rtl="0" hangingPunct="0"/>
            <a:r>
              <a:rPr lang="en-US" noProof="0" dirty="0" smtClean="0"/>
              <a:t>Original objective</a:t>
            </a:r>
          </a:p>
          <a:p>
            <a:pPr lvl="1" rtl="0" hangingPunct="0"/>
            <a:r>
              <a:rPr lang="en-US" noProof="0" dirty="0" smtClean="0"/>
              <a:t>A new constraint</a:t>
            </a:r>
          </a:p>
          <a:p>
            <a:pPr lvl="1" rtl="0" hangingPunct="0"/>
            <a:r>
              <a:rPr lang="en-US" noProof="0" dirty="0" smtClean="0"/>
              <a:t>New objective</a:t>
            </a:r>
          </a:p>
          <a:p>
            <a:pPr marL="540000" lvl="1" indent="0" rtl="0" hangingPunct="0">
              <a:buNone/>
            </a:pPr>
            <a:endParaRPr lang="en-US" noProof="0" dirty="0" smtClean="0"/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noProof="0" dirty="0" smtClean="0"/>
              <a:t>Minimum is reached when</a:t>
            </a:r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>
                <a:spLocks noResize="1"/>
              </p:cNvSpPr>
              <p:nvPr/>
            </p:nvSpPr>
            <p:spPr>
              <a:xfrm>
                <a:off x="4635549" y="1879098"/>
                <a:ext cx="1440157" cy="5629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fr-FR" sz="2400" i="1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fr-FR" sz="2400" smtClean="0">
                              <a:latin typeface="Cambria Math"/>
                              <a:cs typeface="Times New Roman" panose="020206030504050203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fr-FR" sz="2400" b="1" i="1">
                              <a:latin typeface="Cambria Math"/>
                            </a:rPr>
                            <m:t>𝒗</m:t>
                          </m:r>
                        </m:lim>
                      </m:limLow>
                      <m:r>
                        <a:rPr lang="fr-FR" sz="2400" b="1" i="1" smtClean="0">
                          <a:latin typeface="Cambria Math"/>
                        </a:rPr>
                        <m:t> </m:t>
                      </m:r>
                      <m:r>
                        <a:rPr lang="fr-FR" sz="2400" b="1" i="1" smtClean="0">
                          <a:latin typeface="Cambria Math"/>
                          <a:cs typeface="Times New Roman" panose="02020603050405020304" pitchFamily="18" charset="0"/>
                        </a:rPr>
                        <m:t>𝐄</m:t>
                      </m:r>
                      <m:d>
                        <m:dPr>
                          <m:ctrlPr>
                            <a:rPr lang="fr-FR" sz="2400" b="1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FR" sz="2400" b="1" i="1">
                              <a:latin typeface="Cambria Math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fr-FR" sz="2400" b="1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549" y="1879098"/>
                <a:ext cx="1440157" cy="562953"/>
              </a:xfrm>
              <a:prstGeom prst="rect">
                <a:avLst/>
              </a:prstGeom>
              <a:blipFill rotWithShape="1">
                <a:blip r:embed="rId3"/>
                <a:stretch>
                  <a:fillRect b="-10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>
                <a:spLocks noResize="1"/>
              </p:cNvSpPr>
              <p:nvPr/>
            </p:nvSpPr>
            <p:spPr>
              <a:xfrm>
                <a:off x="5931149" y="2372580"/>
                <a:ext cx="1370587" cy="4432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400" smtClean="0">
                          <a:latin typeface="Cambria Math"/>
                          <a:cs typeface="Times New Roman" panose="02020603050405020304" pitchFamily="18" charset="0"/>
                        </a:rPr>
                        <m:t>g</m:t>
                      </m:r>
                      <m:d>
                        <m:dPr>
                          <m:ctrlPr>
                            <a:rPr lang="fr-FR" sz="2400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FR" sz="2400" b="1" i="1">
                              <a:latin typeface="Cambria Math"/>
                            </a:rPr>
                            <m:t>𝒗</m:t>
                          </m:r>
                        </m:e>
                      </m:d>
                      <m:r>
                        <a:rPr lang="fr-FR" sz="2400" b="0" i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/>
                        </a:rPr>
                        <m:t>c</m:t>
                      </m:r>
                    </m:oMath>
                  </m:oMathPara>
                </a14:m>
                <a:endParaRPr lang="fr-FR" sz="2400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149" y="2372580"/>
                <a:ext cx="1370587" cy="443242"/>
              </a:xfrm>
              <a:prstGeom prst="rect">
                <a:avLst/>
              </a:prstGeom>
              <a:blipFill rotWithShape="1">
                <a:blip r:embed="rId4"/>
                <a:stretch>
                  <a:fillRect b="-1369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>
                <a:spLocks noResize="1"/>
              </p:cNvSpPr>
              <p:nvPr/>
            </p:nvSpPr>
            <p:spPr>
              <a:xfrm>
                <a:off x="4635549" y="2889476"/>
                <a:ext cx="3428137" cy="5914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fr-FR" sz="2400" i="1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fr-FR" sz="2400">
                              <a:latin typeface="Cambria Math"/>
                              <a:cs typeface="Times New Roman" panose="020206030504050203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fr-FR" sz="2400" b="1" i="1">
                              <a:latin typeface="Cambria Math"/>
                            </a:rPr>
                            <m:t>𝒗</m:t>
                          </m:r>
                          <m:r>
                            <a:rPr lang="fr-FR" sz="2400" b="0" i="0">
                              <a:latin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fr-FR" sz="2400" b="0" i="0">
                              <a:latin typeface="Cambria Math"/>
                            </a:rPr>
                            <m:t>λ</m:t>
                          </m:r>
                        </m:lim>
                      </m:limLow>
                      <m:r>
                        <a:rPr lang="fr-FR" sz="2400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400" b="0" smtClean="0">
                          <a:latin typeface="Cambria Math"/>
                          <a:cs typeface="Times New Roman" panose="02020603050405020304" pitchFamily="18" charset="0"/>
                        </a:rPr>
                        <m:t>E</m:t>
                      </m:r>
                      <m:d>
                        <m:dPr>
                          <m:ctrlPr>
                            <a:rPr lang="fr-FR" sz="2400" b="0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FR" sz="2400" b="1" i="1">
                              <a:latin typeface="Cambria Math"/>
                            </a:rPr>
                            <m:t>𝒗</m:t>
                          </m:r>
                        </m:e>
                      </m:d>
                      <m:r>
                        <a:rPr lang="fr-FR" sz="2400" b="0" i="0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fr-FR" sz="2400" b="0" i="0">
                          <a:latin typeface="Cambria Math"/>
                        </a:rPr>
                        <m:t>λ</m:t>
                      </m:r>
                      <m:d>
                        <m:dPr>
                          <m:ctrlPr>
                            <a:rPr lang="fr-FR" sz="2400" b="0" i="1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2400" b="0">
                              <a:latin typeface="Cambria Math"/>
                              <a:cs typeface="Times New Roman" panose="02020603050405020304" pitchFamily="18" charset="0"/>
                            </a:rPr>
                            <m:t>g</m:t>
                          </m:r>
                          <m:d>
                            <m:dPr>
                              <m:ctrlPr>
                                <a:rPr lang="fr-FR" sz="2400" b="0" i="1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1" i="1">
                                  <a:latin typeface="Cambria Math"/>
                                </a:rPr>
                                <m:t>𝒗</m:t>
                              </m:r>
                            </m:e>
                          </m:d>
                          <m:r>
                            <a:rPr lang="fr-FR" sz="2400" b="0" i="0">
                              <a:latin typeface="Cambria Math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/>
                            </a:rPr>
                            <m:t>c</m:t>
                          </m:r>
                        </m:e>
                      </m:d>
                    </m:oMath>
                  </m:oMathPara>
                </a14:m>
                <a:endParaRPr lang="fr-FR" sz="2400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549" y="2889476"/>
                <a:ext cx="3428137" cy="591487"/>
              </a:xfrm>
              <a:prstGeom prst="rect">
                <a:avLst/>
              </a:prstGeom>
              <a:blipFill rotWithShape="1">
                <a:blip r:embed="rId5"/>
                <a:stretch>
                  <a:fillRect b="-10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>
                <a:spLocks noResize="1"/>
              </p:cNvSpPr>
              <p:nvPr/>
            </p:nvSpPr>
            <p:spPr>
              <a:xfrm>
                <a:off x="2726645" y="4592282"/>
                <a:ext cx="3690710" cy="8471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fr-FR" sz="2400" smtClean="0">
                              <a:latin typeface="Cambria Math"/>
                            </a:rPr>
                            <m:t>𝜕</m:t>
                          </m:r>
                        </m:num>
                        <m:den>
                          <m:r>
                            <a:rPr lang="fr-FR" sz="2400" i="0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fr-FR" sz="2400" b="0" smtClean="0">
                          <a:latin typeface="Cambria Math"/>
                          <a:cs typeface="Times New Roman" panose="02020603050405020304" pitchFamily="18" charset="0"/>
                        </a:rPr>
                        <m:t>E</m:t>
                      </m:r>
                      <m:d>
                        <m:dPr>
                          <m:ctrlPr>
                            <a:rPr lang="fr-FR" sz="2400" b="0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FR" sz="2400" b="1" i="1">
                              <a:latin typeface="Cambria Math"/>
                            </a:rPr>
                            <m:t>𝒗</m:t>
                          </m:r>
                        </m:e>
                      </m:d>
                      <m:r>
                        <a:rPr lang="fr-FR" sz="2400" b="0" i="0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fr-FR" sz="2400" b="0" i="0">
                          <a:latin typeface="Cambria Math"/>
                        </a:rPr>
                        <m:t>λ</m:t>
                      </m:r>
                      <m:f>
                        <m:fPr>
                          <m:ctrlPr>
                            <a:rPr lang="fr-FR" sz="2400" b="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fr-FR" sz="2400">
                              <a:latin typeface="Cambria Math"/>
                            </a:rPr>
                            <m:t>𝜕</m:t>
                          </m:r>
                        </m:num>
                        <m:den>
                          <m:r>
                            <a:rPr lang="fr-FR" sz="2400">
                              <a:latin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fr-FR" sz="2400" b="0">
                          <a:latin typeface="Cambria Math"/>
                          <a:cs typeface="Times New Roman" panose="02020603050405020304" pitchFamily="18" charset="0"/>
                        </a:rPr>
                        <m:t>g</m:t>
                      </m:r>
                      <m:d>
                        <m:dPr>
                          <m:ctrlPr>
                            <a:rPr lang="fr-FR" sz="2400" b="0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FR" sz="2400" b="1" i="1">
                              <a:latin typeface="Cambria Math"/>
                            </a:rPr>
                            <m:t>𝒗</m:t>
                          </m:r>
                        </m:e>
                      </m:d>
                      <m:r>
                        <a:rPr lang="fr-FR" sz="2400" b="0" i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fr-FR" sz="2400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645" y="4592282"/>
                <a:ext cx="3690710" cy="84713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>
                <a:spLocks noResize="1"/>
              </p:cNvSpPr>
              <p:nvPr/>
            </p:nvSpPr>
            <p:spPr>
              <a:xfrm>
                <a:off x="1853746" y="5587096"/>
                <a:ext cx="5436508" cy="7846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fr-FR" sz="2400" smtClean="0">
                              <a:latin typeface="Cambria Math"/>
                            </a:rPr>
                            <m:t>𝜕</m:t>
                          </m:r>
                        </m:num>
                        <m:den>
                          <m:r>
                            <a:rPr lang="fr-FR" sz="2400" i="0">
                              <a:latin typeface="Cambria Math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fr-FR" sz="2400" i="0">
                              <a:latin typeface="Cambria Math"/>
                            </a:rPr>
                            <m:t>λ</m:t>
                          </m:r>
                        </m:den>
                      </m:f>
                      <m:d>
                        <m:dPr>
                          <m:ctrlPr>
                            <a:rPr lang="fr-FR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fr-FR" sz="2400" b="0" smtClean="0">
                              <a:latin typeface="Cambria Math"/>
                              <a:cs typeface="Times New Roman" panose="02020603050405020304" pitchFamily="18" charset="0"/>
                            </a:rPr>
                            <m:t>E</m:t>
                          </m:r>
                          <m:d>
                            <m:dPr>
                              <m:ctrlPr>
                                <a:rPr lang="fr-FR" sz="2400" b="0" i="1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1" i="1">
                                  <a:latin typeface="Cambria Math"/>
                                </a:rPr>
                                <m:t>𝒗</m:t>
                              </m:r>
                            </m:e>
                          </m:d>
                          <m:r>
                            <a:rPr lang="fr-FR" sz="2400" b="0" i="0">
                              <a:latin typeface="Cambria Math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fr-FR" sz="2400" b="0" i="0">
                              <a:latin typeface="Cambria Math"/>
                            </a:rPr>
                            <m:t>λ</m:t>
                          </m:r>
                          <m:d>
                            <m:dPr>
                              <m:ctrlPr>
                                <a:rPr lang="fr-FR" sz="2400" b="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sz="2400" b="0">
                                  <a:latin typeface="Cambria Math"/>
                                  <a:cs typeface="Times New Roman" panose="02020603050405020304" pitchFamily="18" charset="0"/>
                                </a:rPr>
                                <m:t>g</m:t>
                              </m:r>
                              <m:d>
                                <m:dPr>
                                  <m:ctrlPr>
                                    <a:rPr lang="fr-FR" sz="2400" b="0" i="1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b="1" i="1">
                                      <a:latin typeface="Cambria Math"/>
                                    </a:rPr>
                                    <m:t>𝒗</m:t>
                                  </m:r>
                                </m:e>
                              </m:d>
                              <m:r>
                                <a:rPr lang="fr-FR" sz="2400" b="0" i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fr-FR" sz="2400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</m:d>
                        </m:e>
                      </m:d>
                      <m:r>
                        <a:rPr lang="fr-FR" sz="2400" b="0" i="0">
                          <a:latin typeface="Cambria Math"/>
                        </a:rPr>
                        <m:t>=0=</m:t>
                      </m:r>
                      <m:r>
                        <m:rPr>
                          <m:sty m:val="p"/>
                        </m:rPr>
                        <a:rPr lang="fr-FR" sz="2400" b="0">
                          <a:latin typeface="Cambria Math"/>
                          <a:cs typeface="Times New Roman" panose="02020603050405020304" pitchFamily="18" charset="0"/>
                        </a:rPr>
                        <m:t>g</m:t>
                      </m:r>
                      <m:d>
                        <m:dPr>
                          <m:ctrlPr>
                            <a:rPr lang="fr-FR" sz="2400" b="0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FR" sz="2400" b="1" i="1">
                              <a:latin typeface="Cambria Math"/>
                            </a:rPr>
                            <m:t>𝒗</m:t>
                          </m:r>
                        </m:e>
                      </m:d>
                      <m:r>
                        <a:rPr lang="fr-FR" sz="2400" b="0" i="0">
                          <a:latin typeface="Cambria Math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/>
                        </a:rPr>
                        <m:t>c</m:t>
                      </m:r>
                    </m:oMath>
                  </m:oMathPara>
                </a14:m>
                <a:endParaRPr lang="fr-FR" sz="2400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746" y="5587096"/>
                <a:ext cx="5436508" cy="78468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 bwMode="auto">
          <a:xfrm>
            <a:off x="4330262" y="4592282"/>
            <a:ext cx="1397298" cy="84713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utura Book" pitchFamily="34" charset="0"/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5097319" y="2911368"/>
            <a:ext cx="2814781" cy="569595"/>
            <a:chOff x="5097319" y="2911368"/>
            <a:chExt cx="2814781" cy="569595"/>
          </a:xfrm>
        </p:grpSpPr>
        <p:sp>
          <p:nvSpPr>
            <p:cNvPr id="10" name="Rectangle 9"/>
            <p:cNvSpPr/>
            <p:nvPr/>
          </p:nvSpPr>
          <p:spPr bwMode="auto">
            <a:xfrm flipH="1" flipV="1">
              <a:off x="5097319" y="3246967"/>
              <a:ext cx="169070" cy="233996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Futura Book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 flipH="1" flipV="1">
              <a:off x="6349617" y="2911368"/>
              <a:ext cx="1562483" cy="467991"/>
            </a:xfrm>
            <a:prstGeom prst="rect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Futura Book" pitchFamily="34" charset="0"/>
              </a:endParaRPr>
            </a:p>
          </p:txBody>
        </p:sp>
      </p:grpSp>
      <p:sp>
        <p:nvSpPr>
          <p:cNvPr id="13" name="Rectangle 12"/>
          <p:cNvSpPr/>
          <p:nvPr/>
        </p:nvSpPr>
        <p:spPr bwMode="auto">
          <a:xfrm>
            <a:off x="5466586" y="5770177"/>
            <a:ext cx="1800901" cy="525519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utura Boo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70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9" grpId="1" animBg="1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 smtClean="0"/>
              <a:t>Equivalent Linear System</a:t>
            </a:r>
            <a:endParaRPr lang="en-US" noProof="0" dirty="0"/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9pPr>
          </a:lstStyle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noProof="0" dirty="0" smtClean="0"/>
              <a:t>If multiple linear constraints</a:t>
            </a:r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noProof="0" dirty="0" smtClean="0"/>
              <a:t>New objective function</a:t>
            </a:r>
          </a:p>
          <a:p>
            <a:pPr lvl="1" rtl="0" hangingPunct="0">
              <a:buNone/>
            </a:pPr>
            <a:endParaRPr lang="en-US" noProof="0" dirty="0" smtClean="0"/>
          </a:p>
          <a:p>
            <a:pPr lvl="1" rtl="0" hangingPunct="0">
              <a:buNone/>
            </a:pPr>
            <a:endParaRPr lang="en-US" noProof="0" dirty="0" smtClean="0"/>
          </a:p>
          <a:p>
            <a:pPr lvl="1" rtl="0" hangingPunct="0">
              <a:buNone/>
            </a:pPr>
            <a:endParaRPr lang="en-US" noProof="0" dirty="0" smtClean="0"/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b="1" noProof="0" dirty="0" smtClean="0">
                <a:solidFill>
                  <a:schemeClr val="accent1">
                    <a:lumMod val="75000"/>
                  </a:schemeClr>
                </a:solidFill>
              </a:rPr>
              <a:t>Unique solution if it exists</a:t>
            </a:r>
          </a:p>
          <a:p>
            <a:pPr lvl="1"/>
            <a:r>
              <a:rPr lang="en-US" noProof="0" dirty="0" smtClean="0"/>
              <a:t>But matrix may not be </a:t>
            </a:r>
            <a:r>
              <a:rPr lang="en-US" dirty="0" smtClean="0"/>
              <a:t>symmetric</a:t>
            </a:r>
          </a:p>
          <a:p>
            <a:pPr lvl="2"/>
            <a:r>
              <a:rPr lang="en-US" dirty="0" smtClean="0"/>
              <a:t>Cf. geometry part of the tutorial</a:t>
            </a:r>
          </a:p>
          <a:p>
            <a:pPr marL="540000" lvl="1" indent="0">
              <a:buNone/>
            </a:pPr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>
                <a:spLocks noResize="1"/>
              </p:cNvSpPr>
              <p:nvPr/>
            </p:nvSpPr>
            <p:spPr>
              <a:xfrm>
                <a:off x="7261932" y="1174293"/>
                <a:ext cx="1481900" cy="5212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2400" b="1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sz="2400" b="1" i="1" smtClean="0">
                              <a:latin typeface="Cambria Math"/>
                            </a:rPr>
                            <m:t>𝒈</m:t>
                          </m:r>
                        </m:e>
                        <m:sub>
                          <m:r>
                            <a:rPr lang="fr-FR" sz="2400" b="0" i="1">
                              <a:latin typeface="Cambria Math"/>
                            </a:rPr>
                            <m:t>𝑗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fr-FR" sz="2400" b="0">
                              <a:latin typeface="Cambria Math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bSup>
                      <m:r>
                        <a:rPr lang="fr-FR" sz="2400" b="1" i="1">
                          <a:latin typeface="Cambria Math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fr-FR" sz="2400" b="1" i="1">
                          <a:latin typeface="Cambria Math"/>
                        </a:rPr>
                        <m:t>𝒗</m:t>
                      </m:r>
                      <m:r>
                        <a:rPr lang="fr-FR" sz="2400" b="0" i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fr-FR" sz="2400" b="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fr-FR" sz="2400" b="0" i="1"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fr-FR" sz="2400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932" y="1174293"/>
                <a:ext cx="1481900" cy="52121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>
                <a:spLocks noResize="1"/>
              </p:cNvSpPr>
              <p:nvPr/>
            </p:nvSpPr>
            <p:spPr>
              <a:xfrm>
                <a:off x="1418018" y="2597586"/>
                <a:ext cx="6307964" cy="11627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2400" i="1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400" i="1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400">
                                  <a:latin typeface="Cambria Math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fr-FR" sz="2400" b="1" i="1">
                                  <a:latin typeface="Cambria Math"/>
                                </a:rPr>
                                <m:t>𝒗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fr-FR" sz="2400" b="1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fr-FR" sz="2400" b="0" i="1">
                                  <a:latin typeface="Cambria Math"/>
                                </a:rPr>
                                <m:t>𝑚</m:t>
                              </m:r>
                              <m:r>
                                <a:rPr lang="fr-FR" sz="2400" b="0" i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FR" sz="2400" b="0" i="1">
                                  <a:latin typeface="Cambria Math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fr-FR" sz="2400">
                                  <a:latin typeface="Cambria Math"/>
                                </a:rPr>
                                <m:t>∥</m:t>
                              </m:r>
                              <m:sSub>
                                <m:sSubPr>
                                  <m:ctrlPr>
                                    <a:rPr lang="fr-FR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1" i="1">
                                      <a:latin typeface="Cambria Math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fr-FR" sz="24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r-FR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𝐟</m:t>
                                  </m:r>
                                </m:e>
                                <m:sub>
                                  <m:r>
                                    <a:rPr lang="fr-FR" sz="2400" b="1" i="1">
                                      <a:latin typeface="Cambria Math"/>
                                    </a:rPr>
                                    <m:t>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b="1" i="1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fr-FR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2400">
                                      <a:latin typeface="Cambria Math"/>
                                    </a:rPr>
                                    <m:t>∥</m:t>
                                  </m:r>
                                </m:e>
                                <m:sub>
                                  <m:r>
                                    <a:rPr lang="fr-FR" sz="240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fr-FR" sz="240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func>
                      <m:r>
                        <a:rPr lang="fr-FR" sz="2400" b="0" i="0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fr-FR" sz="2400" b="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fr-FR" sz="2400" b="0" i="1">
                              <a:latin typeface="Cambria Math"/>
                            </a:rPr>
                            <m:t>𝑗</m:t>
                          </m:r>
                          <m:r>
                            <a:rPr lang="fr-FR" sz="2400" b="0" i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fr-FR" sz="2400" b="0" i="1">
                              <a:latin typeface="Cambria Math"/>
                            </a:rPr>
                            <m:t>𝐽</m:t>
                          </m:r>
                        </m:sup>
                        <m:e>
                          <m:sSub>
                            <m:sSubPr>
                              <m:ctrlPr>
                                <a:rPr lang="fr-FR" sz="2400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sz="2400" b="0" i="0">
                                  <a:latin typeface="Cambria Math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fr-FR" sz="2400" b="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fr-FR" sz="2400" b="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sz="2400" b="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fr-FR" sz="2400" b="1" i="1" smtClean="0">
                                  <a:latin typeface="Cambria Math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fr-FR" sz="2400" b="0" i="1">
                                  <a:latin typeface="Cambria Math"/>
                                </a:rPr>
                                <m:t>𝑗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fr-FR" sz="2400" b="0">
                                  <a:latin typeface="Cambria Math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</m:sup>
                          </m:sSubSup>
                          <m:r>
                            <a:rPr lang="fr-FR" sz="2400" b="1" i="1">
                              <a:latin typeface="Cambria Math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fr-FR" sz="2400" b="1" i="1">
                              <a:latin typeface="Cambria Math"/>
                            </a:rPr>
                            <m:t>𝒗</m:t>
                          </m:r>
                          <m:r>
                            <a:rPr lang="fr-FR" sz="2400" b="0" i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2400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fr-FR" sz="2400" b="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2400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8018" y="2597586"/>
                <a:ext cx="6307964" cy="116273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239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Data approximation and analysis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Data from real measurements</a:t>
            </a:r>
          </a:p>
          <a:p>
            <a:pPr lvl="1"/>
            <a:r>
              <a:rPr lang="en-US" noProof="0" dirty="0" smtClean="0"/>
              <a:t>How to use them in simulation / rendering ?</a:t>
            </a:r>
          </a:p>
          <a:p>
            <a:pPr lvl="2"/>
            <a:r>
              <a:rPr lang="en-US" noProof="0" dirty="0" smtClean="0"/>
              <a:t>Ex: acquired point clouds for geometry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148" y="2859933"/>
            <a:ext cx="3639334" cy="355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4622522" y="4747930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[Chen et al. – CGF 2013]</a:t>
            </a:r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4656136" y="5181611"/>
            <a:ext cx="42802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FP8: Surfaces II</a:t>
            </a:r>
          </a:p>
          <a:p>
            <a:r>
              <a:rPr lang="en-US" sz="1400" dirty="0"/>
              <a:t>Auditorium </a:t>
            </a:r>
            <a:r>
              <a:rPr lang="en-US" sz="1400" dirty="0" smtClean="0"/>
              <a:t>Schweitzer - </a:t>
            </a:r>
            <a:r>
              <a:rPr lang="en-US" sz="1400" dirty="0"/>
              <a:t>Wednesday - 10:40 - 12:20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4037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noProof="0" dirty="0" smtClean="0"/>
              <a:t>Linear Least Squares - Summary</a:t>
            </a:r>
            <a:endParaRPr lang="en-US" noProof="0" dirty="0"/>
          </a:p>
        </p:txBody>
      </p:sp>
      <p:sp>
        <p:nvSpPr>
          <p:cNvPr id="3" name="Espace réservé du texte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9pPr>
          </a:lstStyle>
          <a:p>
            <a:pPr lvl="0"/>
            <a:r>
              <a:rPr lang="en-US" noProof="0" dirty="0" err="1" smtClean="0"/>
              <a:t>Avantages</a:t>
            </a:r>
            <a:endParaRPr lang="en-US" noProof="0" dirty="0" smtClean="0"/>
          </a:p>
          <a:p>
            <a:pPr lvl="1" rtl="0" hangingPunct="0"/>
            <a:r>
              <a:rPr lang="en-US" noProof="0" dirty="0" smtClean="0"/>
              <a:t>Euclidian norm : in average the best</a:t>
            </a:r>
          </a:p>
          <a:p>
            <a:pPr lvl="2"/>
            <a:r>
              <a:rPr lang="en-US" noProof="0" dirty="0" smtClean="0"/>
              <a:t>Robust to noise</a:t>
            </a:r>
          </a:p>
          <a:p>
            <a:pPr lvl="1" rtl="0" hangingPunct="0"/>
            <a:r>
              <a:rPr lang="en-US" dirty="0" smtClean="0"/>
              <a:t>Linear system to solve : unique solution</a:t>
            </a:r>
          </a:p>
          <a:p>
            <a:pPr lvl="1" rtl="0" hangingPunct="0"/>
            <a:r>
              <a:rPr lang="en-US" noProof="0" dirty="0" smtClean="0"/>
              <a:t>Extensions</a:t>
            </a:r>
          </a:p>
          <a:p>
            <a:pPr lvl="2"/>
            <a:r>
              <a:rPr lang="en-US" noProof="0" dirty="0" smtClean="0"/>
              <a:t>Non-uniform norm</a:t>
            </a:r>
          </a:p>
          <a:p>
            <a:pPr lvl="2"/>
            <a:r>
              <a:rPr lang="en-US" noProof="0" dirty="0" smtClean="0"/>
              <a:t>Linear constraints as equalities</a:t>
            </a:r>
          </a:p>
          <a:p>
            <a:pPr lvl="0"/>
            <a:r>
              <a:rPr lang="en-US" noProof="0" dirty="0" smtClean="0"/>
              <a:t>But </a:t>
            </a:r>
          </a:p>
          <a:p>
            <a:pPr lvl="1" rtl="0" hangingPunct="0"/>
            <a:r>
              <a:rPr lang="en-US" noProof="0" dirty="0" smtClean="0"/>
              <a:t>Minimizing maximal error ?</a:t>
            </a:r>
          </a:p>
          <a:p>
            <a:pPr lvl="1"/>
            <a:r>
              <a:rPr lang="en-US" noProof="0" dirty="0" smtClean="0"/>
              <a:t>Inequality linear constraints ?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3277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 smtClean="0"/>
              <a:t>Linear Optimization</a:t>
            </a:r>
            <a:endParaRPr lang="en-US" noProof="0" dirty="0"/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Linear/Quadratic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58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noProof="0" dirty="0" smtClean="0"/>
              <a:t>Inequality constraints</a:t>
            </a:r>
            <a:endParaRPr lang="en-US" noProof="0" dirty="0"/>
          </a:p>
        </p:txBody>
      </p:sp>
      <p:sp>
        <p:nvSpPr>
          <p:cNvPr id="3" name="Espace réservé du texte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9pPr>
          </a:lstStyle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For regularization</a:t>
            </a:r>
          </a:p>
          <a:p>
            <a:pPr lvl="1"/>
            <a:r>
              <a:rPr lang="en-US" dirty="0"/>
              <a:t>Improvement on conditioning </a:t>
            </a:r>
          </a:p>
          <a:p>
            <a:pPr lvl="1"/>
            <a:r>
              <a:rPr lang="en-US" dirty="0"/>
              <a:t>Removing trivial solution</a:t>
            </a:r>
          </a:p>
          <a:p>
            <a:pPr lvl="2"/>
            <a:r>
              <a:rPr lang="en-US" dirty="0"/>
              <a:t>Example of implicit line</a:t>
            </a:r>
          </a:p>
          <a:p>
            <a:pPr lvl="3">
              <a:buNone/>
            </a:pPr>
            <a:endParaRPr lang="en-US" dirty="0"/>
          </a:p>
          <a:p>
            <a:pPr lvl="3">
              <a:buNone/>
            </a:pPr>
            <a:endParaRPr lang="en-US" dirty="0"/>
          </a:p>
          <a:p>
            <a:pPr marL="108000" lvl="0" indent="0">
              <a:buNone/>
            </a:pPr>
            <a:endParaRPr lang="en-US" dirty="0"/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dirty="0"/>
              <a:t>Other linear constraints</a:t>
            </a:r>
          </a:p>
          <a:p>
            <a:pPr lvl="1"/>
            <a:r>
              <a:rPr lang="en-US" dirty="0"/>
              <a:t>Ex:  continuity, …  (cf. geometry part)</a:t>
            </a:r>
          </a:p>
          <a:p>
            <a:pPr lvl="1" rtl="0" hangingPunct="0"/>
            <a:r>
              <a:rPr lang="en-US" noProof="0" dirty="0" smtClean="0"/>
              <a:t>Definition domain (see BRDF fitting)</a:t>
            </a:r>
            <a:endParaRPr lang="en-US" noProof="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942975" y="5753100"/>
            <a:ext cx="6257925" cy="51435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utura Book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>
                <a:spLocks noResize="1"/>
              </p:cNvSpPr>
              <p:nvPr/>
            </p:nvSpPr>
            <p:spPr>
              <a:xfrm>
                <a:off x="5973037" y="2853867"/>
                <a:ext cx="1579362" cy="4567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0" smtClean="0">
                          <a:latin typeface="Cambria Math"/>
                        </a:rPr>
                        <m:t>∥</m:t>
                      </m:r>
                      <m:r>
                        <a:rPr lang="fr-FR" sz="2400" b="1" i="1" smtClean="0">
                          <a:latin typeface="Cambria Math"/>
                        </a:rPr>
                        <m:t>𝒗</m:t>
                      </m:r>
                      <m:sSubSup>
                        <m:sSubSupPr>
                          <m:ctrlPr>
                            <a:rPr lang="fr-FR" sz="2400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fr-FR" sz="2400" b="0" i="0">
                              <a:latin typeface="Cambria Math"/>
                            </a:rPr>
                            <m:t>∥</m:t>
                          </m:r>
                        </m:e>
                        <m:sub>
                          <m:r>
                            <a:rPr lang="fr-FR" sz="2400" b="0" i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fr-FR" sz="2400" b="0" i="1" smtClean="0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fr-FR" sz="2400" b="0" i="1">
                          <a:latin typeface="Cambria Math"/>
                        </a:rPr>
                        <m:t> </m:t>
                      </m:r>
                      <m:r>
                        <a:rPr lang="fr-FR" sz="2400" i="1">
                          <a:latin typeface="Cambria Math"/>
                          <a:ea typeface="Cambria Math"/>
                        </a:rPr>
                        <m:t>≠</m:t>
                      </m:r>
                      <m:r>
                        <a:rPr lang="fr-FR" sz="2400" b="0" i="1" smtClean="0">
                          <a:latin typeface="Cambria Math"/>
                          <a:ea typeface="Cambria Math"/>
                        </a:rPr>
                        <m:t>0</m:t>
                      </m:r>
                    </m:oMath>
                  </m:oMathPara>
                </a14:m>
                <a:endParaRPr lang="fr-FR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037" y="2853867"/>
                <a:ext cx="1579362" cy="456771"/>
              </a:xfrm>
              <a:prstGeom prst="rect">
                <a:avLst/>
              </a:prstGeom>
              <a:blipFill rotWithShape="1">
                <a:blip r:embed="rId3"/>
                <a:stretch>
                  <a:fillRect b="-8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>
                <a:spLocks noResize="1"/>
              </p:cNvSpPr>
              <p:nvPr/>
            </p:nvSpPr>
            <p:spPr>
              <a:xfrm>
                <a:off x="1245014" y="3285931"/>
                <a:ext cx="6837853" cy="1120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2400" b="1" i="1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2400" i="1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2400" smtClean="0">
                                  <a:latin typeface="Cambria Math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fr-FR" sz="2400" b="1" i="1">
                                  <a:latin typeface="Cambria Math"/>
                                </a:rPr>
                                <m:t>𝒗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fr-FR" sz="2400" b="1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fr-FR" sz="2400" i="1">
                                  <a:latin typeface="Cambria Math"/>
                                </a:rPr>
                                <m:t>𝑚</m:t>
                              </m:r>
                              <m:r>
                                <a:rPr lang="fr-FR" sz="240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FR" sz="2400" i="1">
                                  <a:latin typeface="Cambria Math"/>
                                </a:rPr>
                                <m:t>𝑀</m:t>
                              </m:r>
                            </m:sup>
                            <m:e>
                              <m:r>
                                <a:rPr lang="fr-FR" sz="2400">
                                  <a:latin typeface="Cambria Math"/>
                                </a:rPr>
                                <m:t>∥</m:t>
                              </m:r>
                              <m:sSub>
                                <m:sSubPr>
                                  <m:ctrlPr>
                                    <a:rPr lang="fr-FR" sz="2400" b="1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sz="240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fr-FR" sz="2400" b="1" i="1" dirty="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𝑎</m:t>
                                      </m:r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𝑏</m:t>
                                      </m:r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𝑐</m:t>
                                      </m:r>
                                    </m:e>
                                  </m:d>
                                </m:sub>
                              </m:sSub>
                              <m:d>
                                <m:dPr>
                                  <m:ctrlPr>
                                    <a:rPr lang="fr-FR" sz="2400" b="1" i="1" dirty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sz="2400" b="1" i="1" dirty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fr-FR" sz="2400" i="1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fr-FR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fr-FR" sz="2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2400">
                                      <a:latin typeface="Cambria Math"/>
                                    </a:rPr>
                                    <m:t>∥</m:t>
                                  </m:r>
                                </m:e>
                                <m:sub>
                                  <m:r>
                                    <a:rPr lang="fr-FR" sz="240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fr-FR" sz="240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m:rPr>
                                  <m:nor/>
                                </m:rPr>
                                <a:rPr lang="fr-FR" sz="2400" dirty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</m:nary>
                          <m:r>
                            <a:rPr lang="fr-FR" sz="2400">
                              <a:latin typeface="Cambria Math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fr-FR" sz="2400">
                              <a:latin typeface="Cambria Math"/>
                            </a:rPr>
                            <m:t>ϵ</m:t>
                          </m:r>
                          <m:sSup>
                            <m:sSupPr>
                              <m:ctrlPr>
                                <a:rPr lang="fr-FR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FR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/>
                                    </a:rPr>
                                    <m:t>𝑎</m:t>
                                  </m:r>
                                  <m:r>
                                    <a:rPr lang="fr-FR" sz="2400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fr-FR" sz="2400" i="1">
                                      <a:latin typeface="Cambria Math"/>
                                    </a:rPr>
                                    <m:t>𝑏</m:t>
                                  </m:r>
                                  <m:r>
                                    <a:rPr lang="fr-FR" sz="2400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fr-FR" sz="2400" i="1">
                                      <a:latin typeface="Cambria Math"/>
                                    </a:rPr>
                                    <m:t>𝑐</m:t>
                                  </m:r>
                                  <m:r>
                                    <a:rPr lang="fr-FR" sz="2400">
                                      <a:latin typeface="Cambria Math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fr-FR" sz="240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fr-FR" sz="24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fr-FR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014" y="3285931"/>
                <a:ext cx="6837853" cy="112092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66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noProof="0" dirty="0" smtClean="0"/>
              <a:t>Linear Programing </a:t>
            </a:r>
            <a:endParaRPr lang="en-US" noProof="0" dirty="0"/>
          </a:p>
        </p:txBody>
      </p:sp>
      <p:sp>
        <p:nvSpPr>
          <p:cNvPr id="3" name="Espace réservé du texte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9pPr>
          </a:lstStyle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noProof="0" dirty="0" smtClean="0"/>
              <a:t>Minimizing the max-norm</a:t>
            </a:r>
          </a:p>
          <a:p>
            <a:pPr lvl="2">
              <a:buSzPct val="100000"/>
              <a:buFont typeface="Wingdings" panose="05000000000000000000" pitchFamily="2" charset="2"/>
              <a:buChar char="§"/>
            </a:pPr>
            <a:endParaRPr lang="en-US" dirty="0"/>
          </a:p>
          <a:p>
            <a:pPr lvl="2">
              <a:buSzPct val="100000"/>
              <a:buFont typeface="Wingdings" panose="05000000000000000000" pitchFamily="2" charset="2"/>
              <a:buChar char="§"/>
            </a:pPr>
            <a:endParaRPr lang="en-US" noProof="0" dirty="0" smtClean="0"/>
          </a:p>
          <a:p>
            <a:pPr lvl="2">
              <a:buSzPct val="100000"/>
              <a:buFont typeface="Wingdings" panose="05000000000000000000" pitchFamily="2" charset="2"/>
              <a:buChar char="§"/>
            </a:pPr>
            <a:endParaRPr lang="en-US" dirty="0"/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noProof="0" dirty="0" smtClean="0"/>
              <a:t>Toward linear programing </a:t>
            </a:r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/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>
                <a:spLocks noResize="1"/>
              </p:cNvSpPr>
              <p:nvPr/>
            </p:nvSpPr>
            <p:spPr>
              <a:xfrm>
                <a:off x="2422716" y="1869610"/>
                <a:ext cx="4348775" cy="5015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fr-FR" sz="2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min</m:t>
                          </m:r>
                        </m:e>
                        <m:sub>
                          <m:r>
                            <a:rPr lang="fr-FR" sz="2400" b="1" i="1">
                              <a:latin typeface="Cambria Math"/>
                            </a:rPr>
                            <m:t>𝒗</m:t>
                          </m:r>
                        </m:sub>
                      </m:sSub>
                      <m:sSubSup>
                        <m:sSubSupPr>
                          <m:ctrlPr>
                            <a:rPr lang="fr-FR" sz="2400" b="1" i="1">
                              <a:latin typeface="Cambria Math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fr-FR" sz="2400" b="1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fr-FR" sz="24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max</m:t>
                          </m:r>
                        </m:e>
                        <m:sub>
                          <m:r>
                            <a:rPr lang="fr-FR" sz="2400" b="0" i="1">
                              <a:latin typeface="Cambria Math"/>
                            </a:rPr>
                            <m:t>𝑚</m:t>
                          </m:r>
                          <m:r>
                            <a:rPr lang="fr-FR" sz="2400" b="0" i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fr-FR" sz="2400" b="0" i="1">
                              <a:latin typeface="Cambria Math"/>
                            </a:rPr>
                            <m:t>𝑀</m:t>
                          </m:r>
                        </m:sup>
                      </m:sSubSup>
                      <m:sSub>
                        <m:sSubPr>
                          <m:ctrlPr>
                            <a:rPr lang="fr-FR" sz="2400" b="1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"/>
                              <m:ctrlPr>
                                <a:rPr lang="fr-FR" sz="2400" b="1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2400" b="0" i="0">
                                  <a:latin typeface="Cambria Math"/>
                                </a:rPr>
                                <m:t>∥</m:t>
                              </m:r>
                              <m:sSub>
                                <m:sSubPr>
                                  <m:ctrlPr>
                                    <a:rPr lang="fr-FR" sz="2400" b="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fr-FR" sz="2400" b="0" i="1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fr-FR" sz="2400" b="0" i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r-FR" sz="2400" b="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fr-FR" sz="240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a:rPr lang="fr-FR" sz="2400" b="1" i="1">
                                      <a:latin typeface="Cambria Math"/>
                                    </a:rPr>
                                    <m:t>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400" b="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sz="2400" b="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b="1" i="1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fr-FR" sz="2400" b="0" i="0">
                                          <a:latin typeface="Cambria Math"/>
                                        </a:rPr>
                                        <m:t>m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FR" sz="2400" b="0" i="0">
                                  <a:latin typeface="Cambria Math"/>
                                </a:rPr>
                                <m:t>∥</m:t>
                              </m:r>
                            </m:e>
                          </m:d>
                        </m:e>
                        <m:sub>
                          <m:r>
                            <a:rPr lang="fr-FR" sz="2400" b="0" i="0">
                              <a:latin typeface="Cambria Math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fr-FR" sz="2400" b="1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716" y="1869610"/>
                <a:ext cx="4348775" cy="50152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>
                <a:spLocks noResize="1"/>
              </p:cNvSpPr>
              <p:nvPr/>
            </p:nvSpPr>
            <p:spPr>
              <a:xfrm>
                <a:off x="1642054" y="3821050"/>
                <a:ext cx="5859893" cy="16553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>
                          <a:latin typeface="Cambria Math"/>
                        </a:rPr>
                        <m:t>⇔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sz="2400" i="1">
                              <a:latin typeface="Cambria Math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fr-FR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fr-FR" sz="240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min</m:t>
                                </m:r>
                              </m:e>
                              <m:sub>
                                <m:r>
                                  <a:rPr lang="fr-FR" sz="2400" b="1" i="1">
                                    <a:latin typeface="Cambria Math"/>
                                  </a:rPr>
                                  <m:t>𝒗</m:t>
                                </m:r>
                                <m:r>
                                  <a:rPr lang="fr-FR" sz="2400" b="0" i="0">
                                    <a:latin typeface="Cambria Math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fr-FR" sz="2400" b="0" i="0">
                                    <a:latin typeface="Cambria Math"/>
                                  </a:rPr>
                                  <m:t>ϵ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fr-FR" sz="2400" b="0" i="0">
                                <a:latin typeface="Cambria Math"/>
                              </a:rPr>
                              <m:t>ϵ</m:t>
                            </m:r>
                          </m:e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 lang="fr-FR" sz="2400" b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subject</m:t>
                            </m:r>
                            <m:r>
                              <m:rPr>
                                <m:nor/>
                              </m:rPr>
                              <a:rPr lang="fr-FR" sz="2400" b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fr-FR" sz="2400" b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to</m:t>
                            </m:r>
                            <m:d>
                              <m:dPr>
                                <m:begChr m:val="{"/>
                                <m:endChr m:val=""/>
                                <m:ctrlPr>
                                  <a:rPr lang="fr-FR" sz="2400" b="0" i="1">
                                    <a:latin typeface="Cambria Math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sz="2400" b="0" i="1">
                                        <a:latin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FR" sz="2400" b="0" i="0">
                                          <a:latin typeface="Cambria Math"/>
                                        </a:rPr>
                                        <m:t>ϵ</m:t>
                                      </m:r>
                                      <m:r>
                                        <a:rPr lang="fr-FR" sz="2400" b="0" i="0">
                                          <a:latin typeface="Cambria Math"/>
                                        </a:rPr>
                                        <m:t>≥0</m:t>
                                      </m:r>
                                    </m:e>
                                    <m:e/>
                                  </m:mr>
                                  <m:mr>
                                    <m:e>
                                      <m:r>
                                        <a:rPr lang="fr-FR" sz="2400" b="0" i="0"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sz="2400" b="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b="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fr-FR" sz="2400" b="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r>
                                        <a:rPr lang="fr-FR" sz="2400" b="0" i="0">
                                          <a:latin typeface="Cambria Math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fr-FR" sz="2400" b="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fr-FR" sz="2400" b="0">
                                              <a:latin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f</m:t>
                                          </m:r>
                                        </m:e>
                                        <m:sub>
                                          <m:r>
                                            <a:rPr lang="fr-FR" sz="2400" b="1" i="0">
                                              <a:latin typeface="Cambria Math"/>
                                            </a:rPr>
                                            <m:t>𝐯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fr-FR" sz="2400" b="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sz="2400" b="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sz="2400" b="1" i="1">
                                                  <a:latin typeface="Cambria Math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2400" b="0" i="1">
                                                  <a:latin typeface="Cambria Math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fr-FR" sz="2400" b="0" i="0">
                                          <a:latin typeface="Cambria Math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FR" sz="2400" b="0" i="0">
                                          <a:latin typeface="Cambria Math"/>
                                        </a:rPr>
                                        <m:t>ϵ</m:t>
                                      </m:r>
                                      <m:r>
                                        <a:rPr lang="fr-FR" sz="2400" b="0" i="0">
                                          <a:latin typeface="Cambria Math"/>
                                        </a:rPr>
                                        <m:t>≥0</m:t>
                                      </m:r>
                                    </m:e>
                                    <m:e>
                                      <m:r>
                                        <a:rPr lang="fr-FR" sz="2400" b="0" i="0">
                                          <a:latin typeface="Cambria Math"/>
                                        </a:rPr>
                                        <m:t>∀</m:t>
                                      </m:r>
                                      <m:r>
                                        <a:rPr lang="fr-FR" sz="2400" b="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fr-FR" sz="2400" b="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b="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fr-FR" sz="2400" b="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r>
                                        <a:rPr lang="fr-FR" sz="2400" b="0" i="0"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sz="2400" b="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fr-FR" sz="2400" b="0">
                                              <a:latin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f</m:t>
                                          </m:r>
                                        </m:e>
                                        <m:sub>
                                          <m:r>
                                            <a:rPr lang="fr-FR" sz="2400" b="1" i="0">
                                              <a:latin typeface="Cambria Math"/>
                                            </a:rPr>
                                            <m:t>𝐯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fr-FR" sz="2400" b="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sz="2400" b="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sz="2400" b="1" i="1">
                                                  <a:latin typeface="Cambria Math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2400" b="0" i="1">
                                                  <a:latin typeface="Cambria Math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fr-FR" sz="2400" b="0" i="0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fr-FR" sz="2400" b="0" i="0">
                                          <a:latin typeface="Cambria Math"/>
                                        </a:rPr>
                                        <m:t>ϵ</m:t>
                                      </m:r>
                                      <m:r>
                                        <a:rPr lang="fr-FR" sz="2400" b="0" i="0">
                                          <a:latin typeface="Cambria Math"/>
                                        </a:rPr>
                                        <m:t>≥0</m:t>
                                      </m:r>
                                    </m:e>
                                    <m:e>
                                      <m:r>
                                        <a:rPr lang="fr-FR" sz="2400" b="0" i="0">
                                          <a:latin typeface="Cambria Math"/>
                                        </a:rPr>
                                        <m:t>∀</m:t>
                                      </m:r>
                                      <m:r>
                                        <a:rPr lang="fr-FR" sz="2400" b="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fr-FR" sz="2400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054" y="3821050"/>
                <a:ext cx="5859893" cy="165530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>
                <a:spLocks noResize="1"/>
              </p:cNvSpPr>
              <p:nvPr/>
            </p:nvSpPr>
            <p:spPr>
              <a:xfrm>
                <a:off x="2093166" y="2590153"/>
                <a:ext cx="3193586" cy="4886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>
                              <a:latin typeface="Cambria Math"/>
                            </a:rPr>
                            <m:t>⇔</m:t>
                          </m:r>
                          <m:r>
                            <m:rPr>
                              <m:nor/>
                            </m:rPr>
                            <a:rPr lang="fr-FR" sz="2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min</m:t>
                          </m:r>
                        </m:e>
                        <m:sub>
                          <m:r>
                            <a:rPr lang="fr-FR" sz="2400" b="1" i="1">
                              <a:latin typeface="Cambria Math"/>
                            </a:rPr>
                            <m:t>𝒗</m:t>
                          </m:r>
                        </m:sub>
                      </m:sSub>
                      <m:sSub>
                        <m:sSubPr>
                          <m:ctrlPr>
                            <a:rPr lang="fr-FR" sz="2400" b="1" i="1"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"/>
                              <m:ctrlPr>
                                <a:rPr lang="fr-FR" sz="2400" b="1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2400" b="0" i="0">
                                  <a:latin typeface="Cambria Math"/>
                                </a:rPr>
                                <m:t>∥</m:t>
                              </m:r>
                              <m:r>
                                <a:rPr lang="fr-FR" sz="2400" b="1" i="1" smtClean="0">
                                  <a:latin typeface="Cambria Math"/>
                                </a:rPr>
                                <m:t>𝒚</m:t>
                              </m:r>
                              <m:r>
                                <a:rPr lang="fr-FR" sz="2400" b="0" i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r-FR" sz="2400" b="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fr-FR" sz="2400" b="1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𝐟</m:t>
                                  </m:r>
                                </m:e>
                                <m:sub>
                                  <m:r>
                                    <a:rPr lang="fr-FR" sz="2400" b="1" i="1">
                                      <a:latin typeface="Cambria Math"/>
                                    </a:rPr>
                                    <m:t>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400" b="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b="1" i="1" smtClean="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fr-FR" sz="2400" b="0" i="0">
                                  <a:latin typeface="Cambria Math"/>
                                </a:rPr>
                                <m:t>∥</m:t>
                              </m:r>
                            </m:e>
                          </m:d>
                        </m:e>
                        <m:sub>
                          <m:r>
                            <a:rPr lang="fr-FR" sz="2400" b="0" i="0">
                              <a:latin typeface="Cambria Math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fr-FR" b="1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3166" y="2590153"/>
                <a:ext cx="3193586" cy="488639"/>
              </a:xfrm>
              <a:prstGeom prst="rect">
                <a:avLst/>
              </a:prstGeom>
              <a:blipFill rotWithShape="1">
                <a:blip r:embed="rId5"/>
                <a:stretch>
                  <a:fillRect b="-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855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noProof="0" dirty="0" smtClean="0"/>
              <a:t>Linear programing</a:t>
            </a:r>
            <a:endParaRPr lang="en-US" noProof="0" dirty="0"/>
          </a:p>
        </p:txBody>
      </p:sp>
      <p:sp>
        <p:nvSpPr>
          <p:cNvPr id="3" name="Espace réservé du texte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9pPr>
          </a:lstStyle>
          <a:p>
            <a:pPr lvl="1" rtl="0" hangingPunct="0"/>
            <a:r>
              <a:rPr lang="en-US" noProof="0" dirty="0" smtClean="0"/>
              <a:t>Objective: dot product</a:t>
            </a:r>
          </a:p>
          <a:p>
            <a:pPr lvl="1" rtl="0" hangingPunct="0"/>
            <a:r>
              <a:rPr lang="en-US" noProof="0" dirty="0" smtClean="0"/>
              <a:t>Constraints: linear equalities and inequalities</a:t>
            </a:r>
          </a:p>
          <a:p>
            <a:pPr lvl="1" rtl="0" hangingPunct="0"/>
            <a:endParaRPr lang="en-US" noProof="0" dirty="0" smtClean="0"/>
          </a:p>
          <a:p>
            <a:pPr marL="540000" lvl="1" indent="0" rtl="0" hangingPunct="0">
              <a:buNone/>
            </a:pPr>
            <a:endParaRPr lang="en-US" noProof="0" dirty="0" smtClean="0"/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endParaRPr lang="en-US" noProof="0" dirty="0" smtClean="0"/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Unique solution if it exists</a:t>
            </a:r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noProof="0" dirty="0" smtClean="0"/>
              <a:t>Solver</a:t>
            </a:r>
          </a:p>
          <a:p>
            <a:pPr lvl="1"/>
            <a:r>
              <a:rPr lang="en-US" dirty="0" smtClean="0"/>
              <a:t>Simplex algorithm</a:t>
            </a:r>
            <a:endParaRPr lang="en-US" noProof="0" dirty="0" smtClean="0"/>
          </a:p>
          <a:p>
            <a:pPr lvl="1" rtl="0" hangingPunct="0"/>
            <a:r>
              <a:rPr lang="en-US" noProof="0" dirty="0" smtClean="0"/>
              <a:t>#iterations ~ O(#constraints)</a:t>
            </a:r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>
                <a:spLocks noResize="1"/>
              </p:cNvSpPr>
              <p:nvPr/>
            </p:nvSpPr>
            <p:spPr>
              <a:xfrm>
                <a:off x="2894833" y="2288851"/>
                <a:ext cx="3354335" cy="15927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sz="2400" i="1" smtClean="0">
                              <a:latin typeface="Cambria Math"/>
                            </a:rPr>
                          </m:ctrlPr>
                        </m:mPr>
                        <m:mr>
                          <m:e>
                            <m:func>
                              <m:funcPr>
                                <m:ctrlPr>
                                  <a:rPr lang="fr-FR" sz="24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fr-FR" sz="2400" i="1">
                                        <a:latin typeface="Cambria Math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sz="2400"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fr-FR" sz="2400" b="1" i="1">
                                        <a:latin typeface="Cambria Math"/>
                                      </a:rPr>
                                      <m:t>𝒗</m:t>
                                    </m:r>
                                  </m:lim>
                                </m:limLow>
                              </m:fName>
                              <m:e>
                                <m:sSup>
                                  <m:sSupPr>
                                    <m:ctrlPr>
                                      <a:rPr lang="fr-FR" sz="2400" b="1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2400" b="1">
                                        <a:latin typeface="Cambria Math"/>
                                      </a:rPr>
                                      <m:t>   </m:t>
                                    </m:r>
                                    <m:r>
                                      <a:rPr lang="fr-FR" sz="2400" b="1" i="1">
                                        <a:latin typeface="Cambria Math"/>
                                      </a:rPr>
                                      <m:t>𝒂</m:t>
                                    </m:r>
                                  </m:e>
                                  <m:sup>
                                    <m:r>
                                      <m:rPr>
                                        <m:nor/>
                                      </m:rPr>
                                      <a:rPr lang="fr-FR" sz="2400"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r>
                                  <a:rPr lang="fr-FR" sz="2400" b="1" i="1">
                                    <a:latin typeface="Cambria Math"/>
                                  </a:rPr>
                                  <m:t>𝒗</m:t>
                                </m:r>
                              </m:e>
                            </m:func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fr-FR" sz="2400" b="1" i="1">
                                    <a:latin typeface="Cambria Math"/>
                                  </a:rPr>
                                </m:ctrlPr>
                              </m:eqArrPr>
                              <m:e>
                                <m:r>
                                  <m:rPr>
                                    <m:sty m:val="p"/>
                                  </m:rPr>
                                  <a:rPr lang="fr-FR" sz="240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subject</m:t>
                                </m:r>
                                <m:r>
                                  <a:rPr lang="fr-FR" sz="240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fr-FR" sz="240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to</m:t>
                                </m:r>
                                <m:r>
                                  <a:rPr lang="fr-FR" sz="2400" b="1" i="1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fr-FR" sz="2400" b="1" i="1"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2400" b="1" i="0" smtClean="0">
                                        <a:latin typeface="Cambria Math"/>
                                      </a:rPr>
                                      <m:t>   </m:t>
                                    </m:r>
                                    <m:r>
                                      <a:rPr lang="fr-FR" sz="2400" b="1" i="1" smtClean="0">
                                        <a:latin typeface="Cambria Math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fr-FR" sz="2400" b="0" i="1">
                                        <a:latin typeface="Cambria Math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fr-FR" sz="2400"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T</m:t>
                                    </m:r>
                                  </m:sup>
                                </m:sSubSup>
                                <m:r>
                                  <a:rPr lang="fr-FR" sz="2400" b="1" i="1">
                                    <a:latin typeface="Cambria Math"/>
                                  </a:rPr>
                                  <m:t>𝒗</m:t>
                                </m:r>
                                <m:r>
                                  <a:rPr lang="fr-FR" sz="2400" b="0" i="0">
                                    <a:latin typeface="Cambria Math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fr-FR" sz="2400" b="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b="0" i="1" smtClean="0">
                                        <a:latin typeface="Cambria Math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fr-FR" sz="2400" b="0" i="1">
                                        <a:latin typeface="Cambria Math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fr-FR" sz="2400" b="1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2400" b="1">
                                        <a:latin typeface="Cambria Math"/>
                                      </a:rPr>
                                      <m:t>      </m:t>
                                    </m:r>
                                    <m:r>
                                      <a:rPr lang="fr-FR" sz="2400" b="1" i="0" smtClean="0">
                                        <a:latin typeface="Cambria Math"/>
                                      </a:rPr>
                                      <m:t>                  </m:t>
                                    </m:r>
                                    <m:r>
                                      <a:rPr lang="fr-FR" sz="2400" b="1" i="1" smtClean="0">
                                        <a:latin typeface="Cambria Math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m:rPr>
                                        <m:nor/>
                                      </m:rPr>
                                      <a:rPr lang="fr-FR" sz="2400"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T</m:t>
                                    </m:r>
                                  </m:sup>
                                </m:sSubSup>
                                <m:r>
                                  <a:rPr lang="fr-FR" sz="2400" b="1" i="1">
                                    <a:latin typeface="Cambria Math"/>
                                  </a:rPr>
                                  <m:t>𝒗</m:t>
                                </m:r>
                                <m:r>
                                  <a:rPr lang="fr-FR" sz="2400" b="0" i="0" smtClean="0">
                                    <a:latin typeface="Cambria Math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fr-FR" sz="2400" b="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b="0" i="1" smtClean="0">
                                        <a:latin typeface="Cambria Math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eqArr>
                          </m:e>
                        </m:mr>
                      </m:m>
                    </m:oMath>
                  </m:oMathPara>
                </a14:m>
                <a:endParaRPr lang="fr-FR" sz="24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833" y="2288851"/>
                <a:ext cx="3354335" cy="159272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204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1314450" y="242311"/>
            <a:ext cx="7372350" cy="532966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noProof="0" dirty="0" smtClean="0"/>
              <a:t>Simplex: Standard Form</a:t>
            </a:r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>
                <a:spLocks noResize="1"/>
              </p:cNvSpPr>
              <p:nvPr/>
            </p:nvSpPr>
            <p:spPr>
              <a:xfrm>
                <a:off x="1713451" y="1415181"/>
                <a:ext cx="5717098" cy="43536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sz="2800" i="1" smtClean="0">
                              <a:latin typeface="Cambria Math"/>
                            </a:rPr>
                          </m:ctrlPr>
                        </m:mPr>
                        <m:mr>
                          <m:e>
                            <m:eqArr>
                              <m:eqArrPr>
                                <m:ctrlPr>
                                  <a:rPr lang="fr-FR" sz="2800" i="1">
                                    <a:latin typeface="Cambria Math"/>
                                  </a:rPr>
                                </m:ctrlPr>
                              </m:eqArrPr>
                              <m:e>
                                <m:func>
                                  <m:funcPr>
                                    <m:ctrlPr>
                                      <a:rPr lang="fr-FR" sz="2800" b="1" i="1">
                                        <a:latin typeface="Cambria Math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fr-FR" sz="2800" i="1">
                                            <a:latin typeface="Cambria Math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fr-FR" sz="2800">
                                            <a:latin typeface="Cambria Math"/>
                                            <a:cs typeface="Times New Roman" panose="02020603050405020304" pitchFamily="18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r>
                                          <a:rPr lang="fr-FR" sz="2800" b="1" i="1">
                                            <a:latin typeface="Cambria Math"/>
                                          </a:rPr>
                                          <m:t>𝒗</m:t>
                                        </m:r>
                                      </m:lim>
                                    </m:limLow>
                                  </m:fName>
                                  <m:e>
                                    <m:sSup>
                                      <m:sSupPr>
                                        <m:ctrlPr>
                                          <a:rPr lang="fr-FR" sz="2800" b="1" i="1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2800" b="1" i="1" smtClean="0">
                                            <a:latin typeface="Cambria Math"/>
                                          </a:rPr>
                                          <m:t>𝒂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sty m:val="p"/>
                                          </m:rPr>
                                          <a:rPr lang="fr-FR" sz="2800">
                                            <a:latin typeface="Cambria Math"/>
                                            <a:cs typeface="Times New Roman" panose="02020603050405020304" pitchFamily="18" charset="0"/>
                                          </a:rPr>
                                          <m:t>T</m:t>
                                        </m:r>
                                      </m:sup>
                                    </m:sSup>
                                  </m:e>
                                </m:func>
                                <m:r>
                                  <a:rPr lang="fr-FR" sz="2800" b="1" i="1">
                                    <a:latin typeface="Cambria Math"/>
                                  </a:rPr>
                                  <m:t>𝒗</m:t>
                                </m:r>
                              </m:e>
                              <m:e/>
                            </m:eqArr>
                          </m:e>
                        </m:mr>
                        <m:mr>
                          <m:e>
                            <m:r>
                              <m:rPr>
                                <m:sty m:val="p"/>
                              </m:rPr>
                              <a:rPr lang="fr-FR" sz="2800" b="0" i="0">
                                <a:latin typeface="Cambria Math"/>
                                <a:cs typeface="Times New Roman" panose="02020603050405020304" pitchFamily="18" charset="0"/>
                              </a:rPr>
                              <m:t>subject</m:t>
                            </m:r>
                            <m:r>
                              <a:rPr lang="fr-FR" sz="2800" b="0" i="0">
                                <a:latin typeface="Cambria Math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fr-FR" sz="2800" b="0" i="0">
                                <a:latin typeface="Cambria Math"/>
                                <a:cs typeface="Times New Roman" panose="02020603050405020304" pitchFamily="18" charset="0"/>
                              </a:rPr>
                              <m:t>to</m:t>
                            </m:r>
                            <m:r>
                              <a:rPr lang="fr-FR" sz="2800" b="0" i="1">
                                <a:latin typeface="Cambria Math"/>
                                <a:cs typeface="Times New Roman" panose="02020603050405020304" pitchFamily="18" charset="0"/>
                              </a:rPr>
                              <m:t> </m:t>
                            </m:r>
                            <m:d>
                              <m:dPr>
                                <m:begChr m:val="{"/>
                                <m:endChr m:val=""/>
                                <m:ctrlPr>
                                  <a:rPr lang="fr-FR" sz="2800" b="1" i="1">
                                    <a:latin typeface="Cambria Math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sz="2800" b="1" i="1"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fr-FR" sz="2800" b="1" i="1">
                                              <a:latin typeface="Cambria Math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sz="2800" b="1" i="1" smtClean="0">
                                              <a:latin typeface="Cambria Math"/>
                                            </a:rPr>
                                            <m:t>𝒃</m:t>
                                          </m:r>
                                        </m:e>
                                        <m:sub>
                                          <m:r>
                                            <a:rPr lang="fr-FR" sz="2800" b="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fr-FR" sz="2800" b="0">
                                              <a:latin typeface="Cambria Math"/>
                                              <a:cs typeface="Times New Roman" panose="020206030504050203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bSup>
                                      <m:r>
                                        <a:rPr lang="fr-FR" sz="2800" b="1" i="1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2800" b="1" i="1">
                                          <a:latin typeface="Cambria Math"/>
                                        </a:rPr>
                                        <m:t>𝒗</m:t>
                                      </m:r>
                                      <m:r>
                                        <a:rPr lang="fr-FR" sz="2800" b="0" i="0">
                                          <a:latin typeface="Cambria Math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fr-FR" sz="2800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800" b="0" i="1" smtClean="0">
                                              <a:latin typeface="Cambria Math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fr-FR" sz="2800" b="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r>
                                        <a:rPr lang="fr-FR" sz="2800" b="0" i="0">
                                          <a:latin typeface="Cambria Math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fr-FR" sz="2800" b="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800" b="0" i="1" smtClean="0">
                                              <a:latin typeface="Cambria Math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fr-FR" sz="2800" b="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fr-FR" sz="2800" b="0" i="0">
                                          <a:latin typeface="Cambria Math"/>
                                        </a:rPr>
                                        <m:t>∀</m:t>
                                      </m:r>
                                      <m:r>
                                        <a:rPr lang="fr-FR" sz="2800" b="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fr-FR" sz="2800" b="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800" b="0" i="1">
                                              <a:latin typeface="Cambria Math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fr-FR" sz="2800" b="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fr-FR" sz="2800" b="0" i="0">
                                          <a:latin typeface="Cambria Math"/>
                                        </a:rPr>
                                        <m:t>≥0</m:t>
                                      </m:r>
                                    </m:e>
                                    <m:e>
                                      <m:r>
                                        <a:rPr lang="fr-FR" sz="2800" b="0" i="0">
                                          <a:latin typeface="Cambria Math"/>
                                        </a:rPr>
                                        <m:t>∀</m:t>
                                      </m:r>
                                      <m:r>
                                        <a:rPr lang="fr-FR" sz="2800" b="0" i="1">
                                          <a:latin typeface="Cambria Math"/>
                                        </a:rPr>
                                        <m:t>𝑘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fr-FR" sz="2800" b="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800" b="0" i="1" smtClean="0">
                                              <a:latin typeface="Cambria Math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fr-FR" sz="2800" b="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r>
                                        <a:rPr lang="fr-FR" sz="2800" b="0" i="0">
                                          <a:latin typeface="Cambria Math"/>
                                        </a:rPr>
                                        <m:t>≥0</m:t>
                                      </m:r>
                                    </m:e>
                                    <m:e>
                                      <m:r>
                                        <a:rPr lang="fr-FR" sz="2800" b="0" i="0">
                                          <a:latin typeface="Cambria Math"/>
                                        </a:rPr>
                                        <m:t>∀</m:t>
                                      </m:r>
                                      <m:r>
                                        <a:rPr lang="fr-FR" sz="2800" b="0" i="1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  <m:mr>
                          <m:e>
                            <m:eqArr>
                              <m:eqArrPr>
                                <m:ctrlPr>
                                  <a:rPr lang="fr-FR" sz="2800" b="1" i="1">
                                    <a:latin typeface="Cambria Math"/>
                                  </a:rPr>
                                </m:ctrlPr>
                              </m:eqArrPr>
                              <m:e/>
                              <m:e>
                                <m:r>
                                  <m:rPr>
                                    <m:sty m:val="p"/>
                                  </m:rPr>
                                  <a:rPr lang="fr-FR" sz="2800" b="0" i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with</m:t>
                                </m:r>
                                <m:r>
                                  <a:rPr lang="fr-FR" sz="2800" b="1" i="1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fr-FR" sz="2800" b="1" i="1"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fr-FR" sz="2800" b="1" i="1">
                                            <a:latin typeface="Cambria Math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fr-FR" sz="2800" b="1" i="1">
                                              <a:latin typeface="Cambria Math"/>
                                            </a:rPr>
                                            <m:t>𝒗</m:t>
                                          </m:r>
                                          <m:r>
                                            <a:rPr lang="fr-FR" sz="2800" b="0" i="0">
                                              <a:latin typeface="Cambria Math"/>
                                            </a:rPr>
                                            <m:t>=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fr-FR" sz="2800" b="0" i="1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fr-FR" sz="2800" b="0" i="1"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fr-FR" sz="2800" b="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fr-FR" sz="2800" b="0" i="1">
                                                                <a:latin typeface="Cambria Math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fr-FR" sz="2800" b="0" i="1">
                                                                <a:latin typeface="Cambria Math"/>
                                                              </a:rPr>
                                                              <m:t>𝑣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fr-FR" sz="2800" b="0" i="0">
                                                                <a:latin typeface="Cambria Math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r>
                                                          <a:rPr lang="fr-FR" sz="2800" b="0" i="0">
                                                            <a:latin typeface="Cambria Math"/>
                                                          </a:rPr>
                                                          <m:t>..</m:t>
                                                        </m:r>
                                                      </m:e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fr-FR" sz="2800" b="0" i="1">
                                                                <a:latin typeface="Cambria Math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fr-FR" sz="2800" b="0" i="1">
                                                                <a:latin typeface="Cambria Math"/>
                                                              </a:rPr>
                                                              <m:t>𝑣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fr-FR" sz="2800" b="0" i="1">
                                                                <a:latin typeface="Cambria Math"/>
                                                              </a:rPr>
                                                              <m:t>𝑘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fr-FR" sz="2800" b="0">
                                                  <a:latin typeface="Cambria Math"/>
                                                  <a:cs typeface="Times New Roman" panose="020206030504050203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fr-FR" sz="2800" b="1" i="1" smtClean="0">
                                              <a:latin typeface="Cambria Math"/>
                                            </a:rPr>
                                            <m:t>𝒂</m:t>
                                          </m:r>
                                          <m:r>
                                            <a:rPr lang="fr-FR" sz="2800" b="0" i="0">
                                              <a:latin typeface="Cambria Math"/>
                                            </a:rPr>
                                            <m:t>=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fr-FR" sz="2800" b="0" i="1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fr-FR" sz="2800" b="0" i="1"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fr-FR" sz="2800" b="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fr-FR" sz="2800" b="0" i="1">
                                                                <a:latin typeface="Cambria Math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fr-FR" sz="2800" b="0" i="1" smtClean="0">
                                                                <a:latin typeface="Cambria Math"/>
                                                              </a:rPr>
                                                              <m:t>𝑎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fr-FR" sz="2800" b="0" i="0">
                                                                <a:latin typeface="Cambria Math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r>
                                                          <a:rPr lang="fr-FR" sz="2800" b="0" i="0">
                                                            <a:latin typeface="Cambria Math"/>
                                                          </a:rPr>
                                                          <m:t>..</m:t>
                                                        </m:r>
                                                      </m:e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fr-FR" sz="2800" b="0" i="1">
                                                                <a:latin typeface="Cambria Math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fr-FR" sz="2800" b="0" i="1" smtClean="0">
                                                                <a:latin typeface="Cambria Math"/>
                                                              </a:rPr>
                                                              <m:t>𝑎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fr-FR" sz="2800" b="0" i="1">
                                                                <a:latin typeface="Cambria Math"/>
                                                              </a:rPr>
                                                              <m:t>𝑘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fr-FR" sz="2800" b="0">
                                                  <a:latin typeface="Cambria Math"/>
                                                  <a:cs typeface="Times New Roman" panose="020206030504050203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sz="2800" b="0" i="1">
                                                  <a:latin typeface="Cambria Math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sz="2800" b="1" i="1" smtClean="0">
                                                  <a:latin typeface="Cambria Math"/>
                                                </a:rPr>
                                                <m:t>𝒃</m:t>
                                              </m:r>
                                            </m:e>
                                            <m:sub>
                                              <m:r>
                                                <a:rPr lang="fr-FR" sz="2800" b="0" i="1">
                                                  <a:latin typeface="Cambria Math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  <m:r>
                                            <a:rPr lang="fr-FR" sz="2800" b="0" i="0">
                                              <a:latin typeface="Cambria Math"/>
                                            </a:rPr>
                                            <m:t>=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fr-FR" sz="2800" b="0" i="1">
                                                  <a:latin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fr-FR" sz="2800" b="0" i="1">
                                                      <a:latin typeface="Cambria Math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3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fr-FR" sz="2800" b="0" i="1">
                                                          <a:latin typeface="Cambria Math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fr-FR" sz="2800" b="0" i="1">
                                                                <a:latin typeface="Cambria Math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fr-FR" sz="2800" b="0" i="1" smtClean="0">
                                                                <a:latin typeface="Cambria Math"/>
                                                              </a:rPr>
                                                              <m:t>𝑏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fr-FR" sz="2800" b="0" i="1">
                                                                <a:latin typeface="Cambria Math"/>
                                                              </a:rPr>
                                                              <m:t>𝑚</m:t>
                                                            </m:r>
                                                            <m:r>
                                                              <a:rPr lang="fr-FR" sz="2800" b="0" i="0">
                                                                <a:latin typeface="Cambria Math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  <m:e>
                                                        <m:r>
                                                          <a:rPr lang="fr-FR" sz="2800" b="0" i="0">
                                                            <a:latin typeface="Cambria Math"/>
                                                          </a:rPr>
                                                          <m:t>..</m:t>
                                                        </m:r>
                                                      </m:e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fr-FR" sz="2800" b="0" i="1">
                                                                <a:latin typeface="Cambria Math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fr-FR" sz="2800" b="0" i="1" smtClean="0">
                                                                <a:latin typeface="Cambria Math"/>
                                                              </a:rPr>
                                                              <m:t>𝑏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fr-FR" sz="2800" b="0" i="1">
                                                                <a:latin typeface="Cambria Math"/>
                                                              </a:rPr>
                                                              <m:t>𝑚𝑘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fr-FR" sz="2800" b="0">
                                                  <a:latin typeface="Cambria Math"/>
                                                  <a:cs typeface="Times New Roman" panose="020206030504050203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  <m:r>
                                            <a:rPr lang="fr-FR" sz="2800" b="1" i="1">
                                              <a:latin typeface="Cambria Math"/>
                                              <a:cs typeface="Times New Roman" panose="020206030504050203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eqArr>
                          </m:e>
                        </m:mr>
                      </m:m>
                    </m:oMath>
                  </m:oMathPara>
                </a14:m>
                <a:endParaRPr lang="fr-FR" sz="2800" b="1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451" y="1415181"/>
                <a:ext cx="5717098" cy="435367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944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 txBox="1">
            <a:spLocks noGrp="1"/>
          </p:cNvSpPr>
          <p:nvPr>
            <p:ph idx="4294967295"/>
          </p:nvPr>
        </p:nvSpPr>
        <p:spPr>
          <a:xfrm>
            <a:off x="676275" y="1343025"/>
            <a:ext cx="8229600" cy="3394331"/>
          </a:xfrm>
        </p:spPr>
        <p:txBody>
          <a:bodyPr wrap="square" lIns="81639" tIns="42452" rIns="81639" bIns="42452" anchor="t" anchorCtr="0">
            <a:spAutoFit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9pPr>
          </a:lstStyle>
          <a:p>
            <a:pPr marL="0" lvl="2" indent="0">
              <a:spcBef>
                <a:spcPts val="632"/>
              </a:spcBef>
              <a:spcAft>
                <a:spcPts val="0"/>
              </a:spcAft>
              <a:buNone/>
            </a:pPr>
            <a:r>
              <a:rPr lang="en-US" sz="2500" noProof="0" dirty="0" smtClean="0"/>
              <a:t>Maximize         	</a:t>
            </a:r>
            <a:r>
              <a:rPr lang="en-US" sz="2500" noProof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sz="2500" i="1" noProof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500" baseline="-25000" noProof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500" noProof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+ 5 </a:t>
            </a:r>
            <a:r>
              <a:rPr lang="en-US" sz="2500" i="1" noProof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500" baseline="-25000" noProof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marL="0" lvl="2" indent="0">
              <a:spcBef>
                <a:spcPts val="632"/>
              </a:spcBef>
              <a:spcAft>
                <a:spcPts val="0"/>
              </a:spcAft>
              <a:buNone/>
            </a:pPr>
            <a:r>
              <a:rPr lang="en-US" sz="2500" noProof="0" dirty="0" smtClean="0"/>
              <a:t>Constraints</a:t>
            </a:r>
          </a:p>
          <a:p>
            <a:pPr marL="0" lvl="3" indent="0">
              <a:spcBef>
                <a:spcPts val="632"/>
              </a:spcBef>
              <a:spcAft>
                <a:spcPts val="0"/>
              </a:spcAft>
              <a:buNone/>
            </a:pPr>
            <a:r>
              <a:rPr lang="en-US" sz="2500" i="1" noProof="0" dirty="0" smtClean="0">
                <a:latin typeface="Times New Roman" pitchFamily="18"/>
              </a:rPr>
              <a:t>			</a:t>
            </a:r>
            <a:r>
              <a:rPr lang="en-US" sz="2500" i="1" noProof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500" baseline="-25000" noProof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500" noProof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noProof="0" dirty="0" smtClean="0">
                <a:latin typeface="Symbol" panose="05050102010706020507" pitchFamily="18" charset="2"/>
                <a:cs typeface="Times New Roman" panose="02020603050405020304" pitchFamily="18" charset="0"/>
              </a:rPr>
              <a:t></a:t>
            </a:r>
            <a:r>
              <a:rPr lang="en-US" sz="2500" noProof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4</a:t>
            </a:r>
          </a:p>
          <a:p>
            <a:pPr marL="0" lvl="3" indent="0">
              <a:spcBef>
                <a:spcPts val="632"/>
              </a:spcBef>
              <a:spcAft>
                <a:spcPts val="0"/>
              </a:spcAft>
              <a:buNone/>
              <a:tabLst>
                <a:tab pos="207363" algn="l"/>
                <a:tab pos="1036815" algn="l"/>
                <a:tab pos="1866268" algn="l"/>
                <a:tab pos="2695720" algn="l"/>
                <a:tab pos="3525172" algn="l"/>
                <a:tab pos="4354624" algn="l"/>
                <a:tab pos="5184077" algn="l"/>
                <a:tab pos="6013529" algn="l"/>
                <a:tab pos="6842980" algn="l"/>
                <a:tab pos="7672433" algn="l"/>
              </a:tabLst>
            </a:pPr>
            <a:r>
              <a:rPr lang="en-US" sz="2500" i="1" noProof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	x</a:t>
            </a:r>
            <a:r>
              <a:rPr lang="en-US" sz="2200" b="1" baseline="-25000" noProof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500" noProof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noProof="0" dirty="0" smtClean="0">
                <a:latin typeface="Symbol" panose="05050102010706020507" pitchFamily="18" charset="2"/>
                <a:cs typeface="Times New Roman" panose="02020603050405020304" pitchFamily="18" charset="0"/>
              </a:rPr>
              <a:t></a:t>
            </a:r>
            <a:r>
              <a:rPr lang="en-US" sz="2500" noProof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6</a:t>
            </a:r>
          </a:p>
          <a:p>
            <a:pPr marL="0" lvl="3" indent="0">
              <a:spcBef>
                <a:spcPts val="632"/>
              </a:spcBef>
              <a:spcAft>
                <a:spcPts val="0"/>
              </a:spcAft>
              <a:buNone/>
            </a:pPr>
            <a:r>
              <a:rPr lang="en-US" sz="2500" noProof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3 </a:t>
            </a:r>
            <a:r>
              <a:rPr lang="en-US" sz="2500" i="1" noProof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500" baseline="-25000" noProof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500" noProof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+ 2 </a:t>
            </a:r>
            <a:r>
              <a:rPr lang="en-US" sz="2500" i="1" noProof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b="1" baseline="-25000" noProof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500" noProof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noProof="0" dirty="0" smtClean="0">
                <a:latin typeface="Symbol" panose="05050102010706020507" pitchFamily="18" charset="2"/>
                <a:cs typeface="Times New Roman" panose="02020603050405020304" pitchFamily="18" charset="0"/>
              </a:rPr>
              <a:t></a:t>
            </a:r>
            <a:r>
              <a:rPr lang="en-US" sz="2500" noProof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18</a:t>
            </a:r>
          </a:p>
          <a:p>
            <a:pPr marL="0" lvl="3" indent="0">
              <a:spcBef>
                <a:spcPts val="632"/>
              </a:spcBef>
              <a:spcAft>
                <a:spcPts val="0"/>
              </a:spcAft>
              <a:buNone/>
            </a:pPr>
            <a:r>
              <a:rPr lang="en-US" sz="2500" i="1" noProof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x</a:t>
            </a:r>
            <a:r>
              <a:rPr lang="en-US" sz="2500" baseline="-25000" noProof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500" noProof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noProof="0" dirty="0" smtClean="0">
                <a:latin typeface="Symbol" panose="05050102010706020507" pitchFamily="18" charset="2"/>
                <a:cs typeface="Times New Roman" panose="02020603050405020304" pitchFamily="18" charset="0"/>
              </a:rPr>
              <a:t></a:t>
            </a:r>
            <a:r>
              <a:rPr lang="en-US" sz="2500" noProof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0 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3" indent="0">
              <a:spcBef>
                <a:spcPts val="632"/>
              </a:spcBef>
              <a:spcAft>
                <a:spcPts val="0"/>
              </a:spcAft>
              <a:buNone/>
            </a:pPr>
            <a:r>
              <a:rPr lang="en-US" sz="2500" i="1" noProof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x</a:t>
            </a:r>
            <a:r>
              <a:rPr lang="en-US" sz="2200" b="1" baseline="-25000" noProof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200" b="1" noProof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noProof="0" dirty="0" smtClean="0">
                <a:latin typeface="Symbol" panose="05050102010706020507" pitchFamily="18" charset="2"/>
                <a:cs typeface="Times New Roman" panose="02020603050405020304" pitchFamily="18" charset="0"/>
              </a:rPr>
              <a:t></a:t>
            </a:r>
            <a:r>
              <a:rPr lang="en-US" sz="2500" noProof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0</a:t>
            </a:r>
          </a:p>
          <a:p>
            <a:pPr marL="0" indent="0">
              <a:spcBef>
                <a:spcPts val="632"/>
              </a:spcBef>
              <a:spcAft>
                <a:spcPts val="0"/>
              </a:spcAft>
              <a:buNone/>
            </a:pPr>
            <a:endParaRPr lang="en-US" sz="2500" noProof="0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Geometrical Analogy </a:t>
            </a:r>
          </a:p>
        </p:txBody>
      </p:sp>
    </p:spTree>
    <p:extLst>
      <p:ext uri="{BB962C8B-B14F-4D97-AF65-F5344CB8AC3E}">
        <p14:creationId xmlns:p14="http://schemas.microsoft.com/office/powerpoint/2010/main" val="29792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necteur droit 1"/>
          <p:cNvSpPr/>
          <p:nvPr/>
        </p:nvSpPr>
        <p:spPr>
          <a:xfrm>
            <a:off x="2633962" y="5083303"/>
            <a:ext cx="1524014" cy="0"/>
          </a:xfrm>
          <a:prstGeom prst="line">
            <a:avLst/>
          </a:prstGeom>
          <a:noFill/>
          <a:ln w="38160">
            <a:solidFill>
              <a:srgbClr val="000000"/>
            </a:solidFill>
            <a:prstDash val="solid"/>
            <a:miter/>
          </a:ln>
        </p:spPr>
        <p:txBody>
          <a:bodyPr vert="horz" wrap="none" lIns="81639" tIns="42452" rIns="81639" bIns="42452" anchor="ctr" anchorCtr="0" compatLnSpc="0"/>
          <a:lstStyle/>
          <a:p>
            <a:pPr hangingPunct="0"/>
            <a:endParaRPr lang="fr-FR" sz="1600">
              <a:latin typeface="Albany AMT" pitchFamily="18"/>
              <a:ea typeface="宋体" pitchFamily="2"/>
              <a:cs typeface="Lohit Hindi" pitchFamily="2"/>
            </a:endParaRPr>
          </a:p>
        </p:txBody>
      </p:sp>
      <p:sp>
        <p:nvSpPr>
          <p:cNvPr id="3" name="Connecteur droit 2"/>
          <p:cNvSpPr/>
          <p:nvPr/>
        </p:nvSpPr>
        <p:spPr>
          <a:xfrm flipV="1">
            <a:off x="2633635" y="2797531"/>
            <a:ext cx="0" cy="2286098"/>
          </a:xfrm>
          <a:prstGeom prst="line">
            <a:avLst/>
          </a:prstGeom>
          <a:noFill/>
          <a:ln w="38160">
            <a:solidFill>
              <a:srgbClr val="000000"/>
            </a:solidFill>
            <a:prstDash val="solid"/>
            <a:miter/>
          </a:ln>
        </p:spPr>
        <p:txBody>
          <a:bodyPr vert="horz" wrap="none" lIns="81639" tIns="42452" rIns="81639" bIns="42452" anchor="ctr" anchorCtr="0" compatLnSpc="0"/>
          <a:lstStyle/>
          <a:p>
            <a:pPr hangingPunct="0"/>
            <a:endParaRPr lang="fr-FR" sz="1600">
              <a:latin typeface="Albany AMT" pitchFamily="18"/>
              <a:ea typeface="宋体" pitchFamily="2"/>
              <a:cs typeface="Lohit Hindi" pitchFamily="2"/>
            </a:endParaRPr>
          </a:p>
        </p:txBody>
      </p:sp>
      <p:sp>
        <p:nvSpPr>
          <p:cNvPr id="4" name="Forme libre 3"/>
          <p:cNvSpPr/>
          <p:nvPr/>
        </p:nvSpPr>
        <p:spPr>
          <a:xfrm>
            <a:off x="3395806" y="2797531"/>
            <a:ext cx="762170" cy="114304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900 f8 1"/>
              <a:gd name="f12" fmla="*/ 12700 f8 1"/>
              <a:gd name="f13" fmla="*/ 19700 f9 1"/>
              <a:gd name="f14" fmla="*/ 12700 f9 1"/>
              <a:gd name="f15" fmla="*/ 10800 f8 1"/>
              <a:gd name="f16" fmla="*/ 0 f9 1"/>
              <a:gd name="f17" fmla="*/ f10 1 f2"/>
              <a:gd name="f18" fmla="*/ 5400 f8 1"/>
              <a:gd name="f19" fmla="*/ 10800 f9 1"/>
              <a:gd name="f20" fmla="*/ 0 f8 1"/>
              <a:gd name="f21" fmla="*/ 21600 f9 1"/>
              <a:gd name="f22" fmla="*/ 21600 f8 1"/>
              <a:gd name="f23" fmla="*/ 16200 f8 1"/>
              <a:gd name="f24" fmla="+- f17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15" y="f16"/>
              </a:cxn>
              <a:cxn ang="f24">
                <a:pos x="f18" y="f19"/>
              </a:cxn>
              <a:cxn ang="f24">
                <a:pos x="f20" y="f21"/>
              </a:cxn>
              <a:cxn ang="f24">
                <a:pos x="f15" y="f21"/>
              </a:cxn>
              <a:cxn ang="f24">
                <a:pos x="f22" y="f21"/>
              </a:cxn>
              <a:cxn ang="f24">
                <a:pos x="f23" y="f19"/>
              </a:cxn>
            </a:cxnLst>
            <a:rect l="f11" t="f14" r="f12" b="f13"/>
            <a:pathLst>
              <a:path w="21600" h="21600">
                <a:moveTo>
                  <a:pt x="f5" y="f5"/>
                </a:move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solidFill>
            <a:srgbClr val="EBF25A"/>
          </a:solidFill>
          <a:ln>
            <a:noFill/>
            <a:prstDash val="solid"/>
          </a:ln>
        </p:spPr>
        <p:txBody>
          <a:bodyPr vert="horz" wrap="none" lIns="81639" tIns="42452" rIns="81639" bIns="42452" anchor="ctr" anchorCtr="0" compatLnSpc="0"/>
          <a:lstStyle/>
          <a:p>
            <a:pPr hangingPunct="0"/>
            <a:endParaRPr lang="fr-FR" sz="1600">
              <a:latin typeface="Albany AMT" pitchFamily="18"/>
              <a:ea typeface="宋体" pitchFamily="2"/>
              <a:cs typeface="Lohit Hindi" pitchFamily="2"/>
            </a:endParaRPr>
          </a:p>
        </p:txBody>
      </p:sp>
      <p:sp>
        <p:nvSpPr>
          <p:cNvPr id="5" name="Forme libre 4"/>
          <p:cNvSpPr/>
          <p:nvPr/>
        </p:nvSpPr>
        <p:spPr>
          <a:xfrm>
            <a:off x="2633963" y="3940580"/>
            <a:ext cx="1524013" cy="114304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BF25A"/>
          </a:solidFill>
          <a:ln>
            <a:noFill/>
            <a:prstDash val="solid"/>
          </a:ln>
        </p:spPr>
        <p:txBody>
          <a:bodyPr vert="horz" wrap="none" lIns="81639" tIns="42452" rIns="81639" bIns="42452" anchor="ctr" anchorCtr="0" compatLnSpc="0"/>
          <a:lstStyle/>
          <a:p>
            <a:pPr hangingPunct="0"/>
            <a:endParaRPr lang="fr-FR" sz="1600">
              <a:latin typeface="Albany AMT" pitchFamily="18"/>
              <a:ea typeface="宋体" pitchFamily="2"/>
              <a:cs typeface="Lohit Hindi" pitchFamily="2"/>
            </a:endParaRPr>
          </a:p>
        </p:txBody>
      </p:sp>
      <p:sp>
        <p:nvSpPr>
          <p:cNvPr id="6" name="Forme libre 5"/>
          <p:cNvSpPr/>
          <p:nvPr/>
        </p:nvSpPr>
        <p:spPr>
          <a:xfrm>
            <a:off x="2633962" y="2797531"/>
            <a:ext cx="762170" cy="114304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BF25A"/>
          </a:solidFill>
          <a:ln>
            <a:noFill/>
            <a:prstDash val="solid"/>
          </a:ln>
        </p:spPr>
        <p:txBody>
          <a:bodyPr vert="horz" wrap="none" lIns="81639" tIns="42452" rIns="81639" bIns="42452" anchor="ctr" anchorCtr="0" compatLnSpc="0"/>
          <a:lstStyle/>
          <a:p>
            <a:pPr hangingPunct="0"/>
            <a:endParaRPr lang="fr-FR" sz="1600">
              <a:latin typeface="Albany AMT" pitchFamily="18"/>
              <a:ea typeface="宋体" pitchFamily="2"/>
              <a:cs typeface="Lohit Hindi" pitchFamily="2"/>
            </a:endParaRPr>
          </a:p>
        </p:txBody>
      </p:sp>
      <p:sp>
        <p:nvSpPr>
          <p:cNvPr id="7" name="Titre 6"/>
          <p:cNvSpPr txBox="1">
            <a:spLocks noGrp="1"/>
          </p:cNvSpPr>
          <p:nvPr>
            <p:ph type="title" idx="4294967295"/>
          </p:nvPr>
        </p:nvSpPr>
        <p:spPr>
          <a:xfrm>
            <a:off x="1314450" y="242311"/>
            <a:ext cx="7372350" cy="532966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/>
              <a:t>Geometrical Analogy </a:t>
            </a:r>
            <a:endParaRPr lang="en-US" noProof="0" dirty="0"/>
          </a:p>
        </p:txBody>
      </p:sp>
      <p:sp>
        <p:nvSpPr>
          <p:cNvPr id="8" name="Connecteur droit 7"/>
          <p:cNvSpPr/>
          <p:nvPr/>
        </p:nvSpPr>
        <p:spPr>
          <a:xfrm>
            <a:off x="2633963" y="5083629"/>
            <a:ext cx="4800301" cy="0"/>
          </a:xfrm>
          <a:prstGeom prst="line">
            <a:avLst/>
          </a:prstGeom>
          <a:noFill/>
          <a:ln w="15840">
            <a:solidFill>
              <a:srgbClr val="000000"/>
            </a:solidFill>
            <a:prstDash val="solid"/>
            <a:miter/>
            <a:tailEnd type="arrow"/>
          </a:ln>
        </p:spPr>
        <p:txBody>
          <a:bodyPr vert="horz" wrap="none" lIns="81639" tIns="42452" rIns="81639" bIns="42452" anchor="ctr" anchorCtr="0" compatLnSpc="0"/>
          <a:lstStyle/>
          <a:p>
            <a:pPr hangingPunct="0"/>
            <a:endParaRPr lang="fr-FR" sz="1600">
              <a:latin typeface="Albany AMT" pitchFamily="18"/>
              <a:ea typeface="宋体" pitchFamily="2"/>
              <a:cs typeface="Lohit Hindi" pitchFamily="2"/>
            </a:endParaRPr>
          </a:p>
        </p:txBody>
      </p:sp>
      <p:sp>
        <p:nvSpPr>
          <p:cNvPr id="9" name="Connecteur droit 8"/>
          <p:cNvSpPr/>
          <p:nvPr/>
        </p:nvSpPr>
        <p:spPr>
          <a:xfrm flipV="1">
            <a:off x="3015046" y="5007209"/>
            <a:ext cx="0" cy="152188"/>
          </a:xfrm>
          <a:prstGeom prst="line">
            <a:avLst/>
          </a:prstGeom>
          <a:noFill/>
          <a:ln w="12600">
            <a:solidFill>
              <a:srgbClr val="000000"/>
            </a:solidFill>
            <a:prstDash val="solid"/>
            <a:miter/>
          </a:ln>
        </p:spPr>
        <p:txBody>
          <a:bodyPr vert="horz" wrap="none" lIns="81639" tIns="42452" rIns="81639" bIns="42452" anchor="ctr" anchorCtr="0" compatLnSpc="0"/>
          <a:lstStyle/>
          <a:p>
            <a:pPr hangingPunct="0"/>
            <a:endParaRPr lang="fr-FR" sz="1600">
              <a:latin typeface="Albany AMT" pitchFamily="18"/>
              <a:ea typeface="宋体" pitchFamily="2"/>
              <a:cs typeface="Lohit Hindi" pitchFamily="2"/>
            </a:endParaRPr>
          </a:p>
        </p:txBody>
      </p:sp>
      <p:sp>
        <p:nvSpPr>
          <p:cNvPr id="10" name="Connecteur droit 9"/>
          <p:cNvSpPr/>
          <p:nvPr/>
        </p:nvSpPr>
        <p:spPr>
          <a:xfrm flipV="1">
            <a:off x="3396132" y="5007209"/>
            <a:ext cx="0" cy="152188"/>
          </a:xfrm>
          <a:prstGeom prst="line">
            <a:avLst/>
          </a:prstGeom>
          <a:noFill/>
          <a:ln w="12600">
            <a:solidFill>
              <a:srgbClr val="000000"/>
            </a:solidFill>
            <a:prstDash val="solid"/>
            <a:miter/>
          </a:ln>
        </p:spPr>
        <p:txBody>
          <a:bodyPr vert="horz" wrap="none" lIns="81639" tIns="42452" rIns="81639" bIns="42452" anchor="ctr" anchorCtr="0" compatLnSpc="0"/>
          <a:lstStyle/>
          <a:p>
            <a:pPr hangingPunct="0"/>
            <a:endParaRPr lang="fr-FR" sz="1600">
              <a:latin typeface="Albany AMT" pitchFamily="18"/>
              <a:ea typeface="宋体" pitchFamily="2"/>
              <a:cs typeface="Lohit Hindi" pitchFamily="2"/>
            </a:endParaRPr>
          </a:p>
        </p:txBody>
      </p:sp>
      <p:sp>
        <p:nvSpPr>
          <p:cNvPr id="11" name="Connecteur droit 10"/>
          <p:cNvSpPr/>
          <p:nvPr/>
        </p:nvSpPr>
        <p:spPr>
          <a:xfrm flipV="1">
            <a:off x="3776891" y="5007209"/>
            <a:ext cx="0" cy="152188"/>
          </a:xfrm>
          <a:prstGeom prst="line">
            <a:avLst/>
          </a:prstGeom>
          <a:noFill/>
          <a:ln w="12600">
            <a:solidFill>
              <a:srgbClr val="000000"/>
            </a:solidFill>
            <a:prstDash val="solid"/>
            <a:miter/>
          </a:ln>
        </p:spPr>
        <p:txBody>
          <a:bodyPr vert="horz" wrap="none" lIns="81639" tIns="42452" rIns="81639" bIns="42452" anchor="ctr" anchorCtr="0" compatLnSpc="0"/>
          <a:lstStyle/>
          <a:p>
            <a:pPr hangingPunct="0"/>
            <a:endParaRPr lang="fr-FR" sz="1600">
              <a:latin typeface="Albany AMT" pitchFamily="18"/>
              <a:ea typeface="宋体" pitchFamily="2"/>
              <a:cs typeface="Lohit Hindi" pitchFamily="2"/>
            </a:endParaRPr>
          </a:p>
        </p:txBody>
      </p:sp>
      <p:sp>
        <p:nvSpPr>
          <p:cNvPr id="12" name="Connecteur droit 11"/>
          <p:cNvSpPr/>
          <p:nvPr/>
        </p:nvSpPr>
        <p:spPr>
          <a:xfrm flipV="1">
            <a:off x="4157976" y="5007209"/>
            <a:ext cx="0" cy="152188"/>
          </a:xfrm>
          <a:prstGeom prst="line">
            <a:avLst/>
          </a:prstGeom>
          <a:noFill/>
          <a:ln w="12600">
            <a:solidFill>
              <a:srgbClr val="000000"/>
            </a:solidFill>
            <a:prstDash val="solid"/>
            <a:miter/>
          </a:ln>
        </p:spPr>
        <p:txBody>
          <a:bodyPr vert="horz" wrap="none" lIns="81639" tIns="42452" rIns="81639" bIns="42452" anchor="ctr" anchorCtr="0" compatLnSpc="0"/>
          <a:lstStyle/>
          <a:p>
            <a:pPr hangingPunct="0"/>
            <a:endParaRPr lang="fr-FR" sz="1600">
              <a:latin typeface="Albany AMT" pitchFamily="18"/>
              <a:ea typeface="宋体" pitchFamily="2"/>
              <a:cs typeface="Lohit Hindi" pitchFamily="2"/>
            </a:endParaRPr>
          </a:p>
        </p:txBody>
      </p:sp>
      <p:sp>
        <p:nvSpPr>
          <p:cNvPr id="13" name="Connecteur droit 12"/>
          <p:cNvSpPr/>
          <p:nvPr/>
        </p:nvSpPr>
        <p:spPr>
          <a:xfrm flipV="1">
            <a:off x="4539061" y="5007209"/>
            <a:ext cx="0" cy="152188"/>
          </a:xfrm>
          <a:prstGeom prst="line">
            <a:avLst/>
          </a:prstGeom>
          <a:noFill/>
          <a:ln w="12600">
            <a:solidFill>
              <a:srgbClr val="000000"/>
            </a:solidFill>
            <a:prstDash val="solid"/>
            <a:miter/>
          </a:ln>
        </p:spPr>
        <p:txBody>
          <a:bodyPr vert="horz" wrap="none" lIns="81639" tIns="42452" rIns="81639" bIns="42452" anchor="ctr" anchorCtr="0" compatLnSpc="0"/>
          <a:lstStyle/>
          <a:p>
            <a:pPr hangingPunct="0"/>
            <a:endParaRPr lang="fr-FR" sz="1600">
              <a:latin typeface="Albany AMT" pitchFamily="18"/>
              <a:ea typeface="宋体" pitchFamily="2"/>
              <a:cs typeface="Lohit Hindi" pitchFamily="2"/>
            </a:endParaRPr>
          </a:p>
        </p:txBody>
      </p:sp>
      <p:sp>
        <p:nvSpPr>
          <p:cNvPr id="14" name="Connecteur droit 13"/>
          <p:cNvSpPr/>
          <p:nvPr/>
        </p:nvSpPr>
        <p:spPr>
          <a:xfrm flipV="1">
            <a:off x="4919820" y="5007209"/>
            <a:ext cx="0" cy="152188"/>
          </a:xfrm>
          <a:prstGeom prst="line">
            <a:avLst/>
          </a:prstGeom>
          <a:noFill/>
          <a:ln w="12600">
            <a:solidFill>
              <a:srgbClr val="000000"/>
            </a:solidFill>
            <a:prstDash val="solid"/>
            <a:miter/>
          </a:ln>
        </p:spPr>
        <p:txBody>
          <a:bodyPr vert="horz" wrap="none" lIns="81639" tIns="42452" rIns="81639" bIns="42452" anchor="ctr" anchorCtr="0" compatLnSpc="0"/>
          <a:lstStyle/>
          <a:p>
            <a:pPr hangingPunct="0"/>
            <a:endParaRPr lang="fr-FR" sz="1600">
              <a:latin typeface="Albany AMT" pitchFamily="18"/>
              <a:ea typeface="宋体" pitchFamily="2"/>
              <a:cs typeface="Lohit Hindi" pitchFamily="2"/>
            </a:endParaRPr>
          </a:p>
        </p:txBody>
      </p:sp>
      <p:sp>
        <p:nvSpPr>
          <p:cNvPr id="15" name="Connecteur droit 14"/>
          <p:cNvSpPr/>
          <p:nvPr/>
        </p:nvSpPr>
        <p:spPr>
          <a:xfrm flipV="1">
            <a:off x="5300905" y="5007209"/>
            <a:ext cx="0" cy="152188"/>
          </a:xfrm>
          <a:prstGeom prst="line">
            <a:avLst/>
          </a:prstGeom>
          <a:noFill/>
          <a:ln w="12600">
            <a:solidFill>
              <a:srgbClr val="000000"/>
            </a:solidFill>
            <a:prstDash val="solid"/>
            <a:miter/>
          </a:ln>
        </p:spPr>
        <p:txBody>
          <a:bodyPr vert="horz" wrap="none" lIns="81639" tIns="42452" rIns="81639" bIns="42452" anchor="ctr" anchorCtr="0" compatLnSpc="0"/>
          <a:lstStyle/>
          <a:p>
            <a:pPr hangingPunct="0"/>
            <a:endParaRPr lang="fr-FR" sz="1600">
              <a:latin typeface="Albany AMT" pitchFamily="18"/>
              <a:ea typeface="宋体" pitchFamily="2"/>
              <a:cs typeface="Lohit Hindi" pitchFamily="2"/>
            </a:endParaRPr>
          </a:p>
        </p:txBody>
      </p:sp>
      <p:sp>
        <p:nvSpPr>
          <p:cNvPr id="16" name="Connecteur droit 15"/>
          <p:cNvSpPr/>
          <p:nvPr/>
        </p:nvSpPr>
        <p:spPr>
          <a:xfrm flipV="1">
            <a:off x="5681990" y="5007209"/>
            <a:ext cx="0" cy="152188"/>
          </a:xfrm>
          <a:prstGeom prst="line">
            <a:avLst/>
          </a:prstGeom>
          <a:noFill/>
          <a:ln w="12600">
            <a:solidFill>
              <a:srgbClr val="000000"/>
            </a:solidFill>
            <a:prstDash val="solid"/>
            <a:miter/>
          </a:ln>
        </p:spPr>
        <p:txBody>
          <a:bodyPr vert="horz" wrap="none" lIns="81639" tIns="42452" rIns="81639" bIns="42452" anchor="ctr" anchorCtr="0" compatLnSpc="0"/>
          <a:lstStyle/>
          <a:p>
            <a:pPr hangingPunct="0"/>
            <a:endParaRPr lang="fr-FR" sz="1600">
              <a:latin typeface="Albany AMT" pitchFamily="18"/>
              <a:ea typeface="宋体" pitchFamily="2"/>
              <a:cs typeface="Lohit Hindi" pitchFamily="2"/>
            </a:endParaRPr>
          </a:p>
        </p:txBody>
      </p:sp>
      <p:sp>
        <p:nvSpPr>
          <p:cNvPr id="17" name="Forme libre 16"/>
          <p:cNvSpPr/>
          <p:nvPr/>
        </p:nvSpPr>
        <p:spPr>
          <a:xfrm>
            <a:off x="3243633" y="5083630"/>
            <a:ext cx="380759" cy="35119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81639" tIns="42452" rIns="81639" bIns="42452" anchor="t" anchorCtr="0" compatLnSpc="0">
            <a:spAutoFit/>
          </a:bodyPr>
          <a:lstStyle/>
          <a:p>
            <a:pPr hangingPunct="0">
              <a:spcBef>
                <a:spcPts val="1019"/>
              </a:spcBef>
            </a:pPr>
            <a:r>
              <a:rPr lang="fr-FR">
                <a:latin typeface="Albany AMT" pitchFamily="18"/>
                <a:ea typeface="宋体" pitchFamily="2"/>
                <a:cs typeface="Lohit Hindi" pitchFamily="2"/>
              </a:rPr>
              <a:t>2</a:t>
            </a:r>
          </a:p>
        </p:txBody>
      </p:sp>
      <p:sp>
        <p:nvSpPr>
          <p:cNvPr id="18" name="Connecteur droit 17"/>
          <p:cNvSpPr/>
          <p:nvPr/>
        </p:nvSpPr>
        <p:spPr>
          <a:xfrm flipV="1">
            <a:off x="6062749" y="5007209"/>
            <a:ext cx="0" cy="152188"/>
          </a:xfrm>
          <a:prstGeom prst="line">
            <a:avLst/>
          </a:prstGeom>
          <a:noFill/>
          <a:ln w="12600">
            <a:solidFill>
              <a:srgbClr val="000000"/>
            </a:solidFill>
            <a:prstDash val="solid"/>
            <a:miter/>
          </a:ln>
        </p:spPr>
        <p:txBody>
          <a:bodyPr vert="horz" wrap="none" lIns="81639" tIns="42452" rIns="81639" bIns="42452" anchor="ctr" anchorCtr="0" compatLnSpc="0"/>
          <a:lstStyle/>
          <a:p>
            <a:pPr hangingPunct="0"/>
            <a:endParaRPr lang="fr-FR" sz="1600">
              <a:latin typeface="Albany AMT" pitchFamily="18"/>
              <a:ea typeface="宋体" pitchFamily="2"/>
              <a:cs typeface="Lohit Hindi" pitchFamily="2"/>
            </a:endParaRPr>
          </a:p>
        </p:txBody>
      </p:sp>
      <p:sp>
        <p:nvSpPr>
          <p:cNvPr id="19" name="Forme libre 18"/>
          <p:cNvSpPr/>
          <p:nvPr/>
        </p:nvSpPr>
        <p:spPr>
          <a:xfrm>
            <a:off x="4005477" y="5083630"/>
            <a:ext cx="381085" cy="35119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81639" tIns="42452" rIns="81639" bIns="42452" anchor="t" anchorCtr="0" compatLnSpc="0">
            <a:spAutoFit/>
          </a:bodyPr>
          <a:lstStyle/>
          <a:p>
            <a:pPr hangingPunct="0">
              <a:spcBef>
                <a:spcPts val="1019"/>
              </a:spcBef>
            </a:pPr>
            <a:r>
              <a:rPr lang="fr-FR">
                <a:latin typeface="Albany AMT" pitchFamily="18"/>
                <a:ea typeface="宋体" pitchFamily="2"/>
                <a:cs typeface="Lohit Hindi" pitchFamily="2"/>
              </a:rPr>
              <a:t>4</a:t>
            </a:r>
          </a:p>
        </p:txBody>
      </p:sp>
      <p:sp>
        <p:nvSpPr>
          <p:cNvPr id="20" name="Forme libre 19"/>
          <p:cNvSpPr/>
          <p:nvPr/>
        </p:nvSpPr>
        <p:spPr>
          <a:xfrm>
            <a:off x="4767647" y="5083630"/>
            <a:ext cx="380759" cy="35119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81639" tIns="42452" rIns="81639" bIns="42452" anchor="t" anchorCtr="0" compatLnSpc="0">
            <a:spAutoFit/>
          </a:bodyPr>
          <a:lstStyle/>
          <a:p>
            <a:pPr hangingPunct="0">
              <a:spcBef>
                <a:spcPts val="1019"/>
              </a:spcBef>
            </a:pPr>
            <a:r>
              <a:rPr lang="fr-FR">
                <a:latin typeface="Albany AMT" pitchFamily="18"/>
                <a:ea typeface="宋体" pitchFamily="2"/>
                <a:cs typeface="Lohit Hindi" pitchFamily="2"/>
              </a:rPr>
              <a:t>6</a:t>
            </a:r>
          </a:p>
        </p:txBody>
      </p:sp>
      <p:sp>
        <p:nvSpPr>
          <p:cNvPr id="21" name="Forme libre 20"/>
          <p:cNvSpPr/>
          <p:nvPr/>
        </p:nvSpPr>
        <p:spPr>
          <a:xfrm>
            <a:off x="5529491" y="5083630"/>
            <a:ext cx="380759" cy="35119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81639" tIns="42452" rIns="81639" bIns="42452" anchor="t" anchorCtr="0" compatLnSpc="0">
            <a:spAutoFit/>
          </a:bodyPr>
          <a:lstStyle/>
          <a:p>
            <a:pPr hangingPunct="0">
              <a:spcBef>
                <a:spcPts val="1019"/>
              </a:spcBef>
            </a:pPr>
            <a:r>
              <a:rPr lang="fr-FR">
                <a:latin typeface="Albany AMT" pitchFamily="18"/>
                <a:ea typeface="宋体" pitchFamily="2"/>
                <a:cs typeface="Lohit Hindi" pitchFamily="2"/>
              </a:rPr>
              <a:t>8</a:t>
            </a:r>
          </a:p>
        </p:txBody>
      </p:sp>
      <p:sp>
        <p:nvSpPr>
          <p:cNvPr id="22" name="Forme libre 21"/>
          <p:cNvSpPr/>
          <p:nvPr/>
        </p:nvSpPr>
        <p:spPr>
          <a:xfrm>
            <a:off x="6215249" y="5083630"/>
            <a:ext cx="533258" cy="35119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81639" tIns="42452" rIns="81639" bIns="42452" anchor="t" anchorCtr="0" compatLnSpc="0">
            <a:spAutoFit/>
          </a:bodyPr>
          <a:lstStyle/>
          <a:p>
            <a:pPr hangingPunct="0">
              <a:spcBef>
                <a:spcPts val="1019"/>
              </a:spcBef>
            </a:pPr>
            <a:r>
              <a:rPr lang="fr-FR">
                <a:latin typeface="Albany AMT" pitchFamily="18"/>
                <a:ea typeface="宋体" pitchFamily="2"/>
                <a:cs typeface="Lohit Hindi" pitchFamily="2"/>
              </a:rPr>
              <a:t>10</a:t>
            </a:r>
          </a:p>
        </p:txBody>
      </p:sp>
      <p:sp>
        <p:nvSpPr>
          <p:cNvPr id="23" name="Connecteur droit 22"/>
          <p:cNvSpPr/>
          <p:nvPr/>
        </p:nvSpPr>
        <p:spPr>
          <a:xfrm flipV="1">
            <a:off x="6443834" y="5007209"/>
            <a:ext cx="0" cy="152188"/>
          </a:xfrm>
          <a:prstGeom prst="line">
            <a:avLst/>
          </a:prstGeom>
          <a:noFill/>
          <a:ln w="12600">
            <a:solidFill>
              <a:srgbClr val="000000"/>
            </a:solidFill>
            <a:prstDash val="solid"/>
            <a:miter/>
          </a:ln>
        </p:spPr>
        <p:txBody>
          <a:bodyPr vert="horz" wrap="none" lIns="81639" tIns="42452" rIns="81639" bIns="42452" anchor="ctr" anchorCtr="0" compatLnSpc="0"/>
          <a:lstStyle/>
          <a:p>
            <a:pPr hangingPunct="0"/>
            <a:endParaRPr lang="fr-FR" sz="1600">
              <a:latin typeface="Albany AMT" pitchFamily="18"/>
              <a:ea typeface="宋体" pitchFamily="2"/>
              <a:cs typeface="Lohit Hindi" pitchFamily="2"/>
            </a:endParaRPr>
          </a:p>
        </p:txBody>
      </p:sp>
      <p:sp>
        <p:nvSpPr>
          <p:cNvPr id="24" name="Connecteur droit 23"/>
          <p:cNvSpPr/>
          <p:nvPr/>
        </p:nvSpPr>
        <p:spPr>
          <a:xfrm flipV="1">
            <a:off x="6824919" y="5007209"/>
            <a:ext cx="0" cy="152188"/>
          </a:xfrm>
          <a:prstGeom prst="line">
            <a:avLst/>
          </a:prstGeom>
          <a:noFill/>
          <a:ln w="12600">
            <a:solidFill>
              <a:srgbClr val="000000"/>
            </a:solidFill>
            <a:prstDash val="solid"/>
            <a:miter/>
          </a:ln>
        </p:spPr>
        <p:txBody>
          <a:bodyPr vert="horz" wrap="none" lIns="81639" tIns="42452" rIns="81639" bIns="42452" anchor="ctr" anchorCtr="0" compatLnSpc="0"/>
          <a:lstStyle/>
          <a:p>
            <a:pPr hangingPunct="0"/>
            <a:endParaRPr lang="fr-FR" sz="1600">
              <a:latin typeface="Albany AMT" pitchFamily="18"/>
              <a:ea typeface="宋体" pitchFamily="2"/>
              <a:cs typeface="Lohit Hindi" pitchFamily="2"/>
            </a:endParaRPr>
          </a:p>
        </p:txBody>
      </p:sp>
      <p:sp>
        <p:nvSpPr>
          <p:cNvPr id="25" name="Connecteur droit 24"/>
          <p:cNvSpPr/>
          <p:nvPr/>
        </p:nvSpPr>
        <p:spPr>
          <a:xfrm flipH="1">
            <a:off x="2557549" y="4702831"/>
            <a:ext cx="152172" cy="0"/>
          </a:xfrm>
          <a:prstGeom prst="line">
            <a:avLst/>
          </a:prstGeom>
          <a:noFill/>
          <a:ln w="12600">
            <a:solidFill>
              <a:srgbClr val="000000"/>
            </a:solidFill>
            <a:prstDash val="solid"/>
            <a:miter/>
          </a:ln>
        </p:spPr>
        <p:txBody>
          <a:bodyPr vert="horz" wrap="none" lIns="81639" tIns="42452" rIns="81639" bIns="42452" anchor="ctr" anchorCtr="0" compatLnSpc="0"/>
          <a:lstStyle/>
          <a:p>
            <a:pPr hangingPunct="0"/>
            <a:endParaRPr lang="fr-FR" sz="1600">
              <a:latin typeface="Albany AMT" pitchFamily="18"/>
              <a:ea typeface="宋体" pitchFamily="2"/>
              <a:cs typeface="Lohit Hindi" pitchFamily="2"/>
            </a:endParaRPr>
          </a:p>
        </p:txBody>
      </p:sp>
      <p:sp>
        <p:nvSpPr>
          <p:cNvPr id="26" name="Connecteur droit 25"/>
          <p:cNvSpPr/>
          <p:nvPr/>
        </p:nvSpPr>
        <p:spPr>
          <a:xfrm flipH="1">
            <a:off x="2557549" y="4321706"/>
            <a:ext cx="152172" cy="0"/>
          </a:xfrm>
          <a:prstGeom prst="line">
            <a:avLst/>
          </a:prstGeom>
          <a:noFill/>
          <a:ln w="12600">
            <a:solidFill>
              <a:srgbClr val="000000"/>
            </a:solidFill>
            <a:prstDash val="solid"/>
            <a:miter/>
          </a:ln>
        </p:spPr>
        <p:txBody>
          <a:bodyPr vert="horz" wrap="none" lIns="81639" tIns="42452" rIns="81639" bIns="42452" anchor="ctr" anchorCtr="0" compatLnSpc="0"/>
          <a:lstStyle/>
          <a:p>
            <a:pPr hangingPunct="0"/>
            <a:endParaRPr lang="fr-FR" sz="1600">
              <a:latin typeface="Albany AMT" pitchFamily="18"/>
              <a:ea typeface="宋体" pitchFamily="2"/>
              <a:cs typeface="Lohit Hindi" pitchFamily="2"/>
            </a:endParaRPr>
          </a:p>
        </p:txBody>
      </p:sp>
      <p:sp>
        <p:nvSpPr>
          <p:cNvPr id="27" name="Connecteur droit 26"/>
          <p:cNvSpPr/>
          <p:nvPr/>
        </p:nvSpPr>
        <p:spPr>
          <a:xfrm flipH="1">
            <a:off x="2557549" y="3940580"/>
            <a:ext cx="152172" cy="0"/>
          </a:xfrm>
          <a:prstGeom prst="line">
            <a:avLst/>
          </a:prstGeom>
          <a:noFill/>
          <a:ln w="12600">
            <a:solidFill>
              <a:srgbClr val="000000"/>
            </a:solidFill>
            <a:prstDash val="solid"/>
            <a:miter/>
          </a:ln>
        </p:spPr>
        <p:txBody>
          <a:bodyPr vert="horz" wrap="none" lIns="81639" tIns="42452" rIns="81639" bIns="42452" anchor="ctr" anchorCtr="0" compatLnSpc="0"/>
          <a:lstStyle/>
          <a:p>
            <a:pPr hangingPunct="0"/>
            <a:endParaRPr lang="fr-FR" sz="1600">
              <a:latin typeface="Albany AMT" pitchFamily="18"/>
              <a:ea typeface="宋体" pitchFamily="2"/>
              <a:cs typeface="Lohit Hindi" pitchFamily="2"/>
            </a:endParaRPr>
          </a:p>
        </p:txBody>
      </p:sp>
      <p:sp>
        <p:nvSpPr>
          <p:cNvPr id="28" name="Connecteur droit 27"/>
          <p:cNvSpPr/>
          <p:nvPr/>
        </p:nvSpPr>
        <p:spPr>
          <a:xfrm flipH="1">
            <a:off x="2557549" y="3559782"/>
            <a:ext cx="152172" cy="0"/>
          </a:xfrm>
          <a:prstGeom prst="line">
            <a:avLst/>
          </a:prstGeom>
          <a:noFill/>
          <a:ln w="12600">
            <a:solidFill>
              <a:srgbClr val="000000"/>
            </a:solidFill>
            <a:prstDash val="solid"/>
            <a:miter/>
          </a:ln>
        </p:spPr>
        <p:txBody>
          <a:bodyPr vert="horz" wrap="none" lIns="81639" tIns="42452" rIns="81639" bIns="42452" anchor="ctr" anchorCtr="0" compatLnSpc="0"/>
          <a:lstStyle/>
          <a:p>
            <a:pPr hangingPunct="0"/>
            <a:endParaRPr lang="fr-FR" sz="1600">
              <a:latin typeface="Albany AMT" pitchFamily="18"/>
              <a:ea typeface="宋体" pitchFamily="2"/>
              <a:cs typeface="Lohit Hindi" pitchFamily="2"/>
            </a:endParaRPr>
          </a:p>
        </p:txBody>
      </p:sp>
      <p:sp>
        <p:nvSpPr>
          <p:cNvPr id="29" name="Connecteur droit 28"/>
          <p:cNvSpPr/>
          <p:nvPr/>
        </p:nvSpPr>
        <p:spPr>
          <a:xfrm flipH="1">
            <a:off x="2557549" y="3178655"/>
            <a:ext cx="152172" cy="0"/>
          </a:xfrm>
          <a:prstGeom prst="line">
            <a:avLst/>
          </a:prstGeom>
          <a:noFill/>
          <a:ln w="12600">
            <a:solidFill>
              <a:srgbClr val="000000"/>
            </a:solidFill>
            <a:prstDash val="solid"/>
            <a:miter/>
          </a:ln>
        </p:spPr>
        <p:txBody>
          <a:bodyPr vert="horz" wrap="none" lIns="81639" tIns="42452" rIns="81639" bIns="42452" anchor="ctr" anchorCtr="0" compatLnSpc="0"/>
          <a:lstStyle/>
          <a:p>
            <a:pPr hangingPunct="0"/>
            <a:endParaRPr lang="fr-FR" sz="1600">
              <a:latin typeface="Albany AMT" pitchFamily="18"/>
              <a:ea typeface="宋体" pitchFamily="2"/>
              <a:cs typeface="Lohit Hindi" pitchFamily="2"/>
            </a:endParaRPr>
          </a:p>
        </p:txBody>
      </p:sp>
      <p:sp>
        <p:nvSpPr>
          <p:cNvPr id="30" name="Connecteur droit 29"/>
          <p:cNvSpPr/>
          <p:nvPr/>
        </p:nvSpPr>
        <p:spPr>
          <a:xfrm flipH="1">
            <a:off x="2557549" y="2797531"/>
            <a:ext cx="152172" cy="0"/>
          </a:xfrm>
          <a:prstGeom prst="line">
            <a:avLst/>
          </a:prstGeom>
          <a:noFill/>
          <a:ln w="12600">
            <a:solidFill>
              <a:srgbClr val="000000"/>
            </a:solidFill>
            <a:prstDash val="solid"/>
            <a:miter/>
          </a:ln>
        </p:spPr>
        <p:txBody>
          <a:bodyPr vert="horz" wrap="none" lIns="81639" tIns="42452" rIns="81639" bIns="42452" anchor="ctr" anchorCtr="0" compatLnSpc="0"/>
          <a:lstStyle/>
          <a:p>
            <a:pPr hangingPunct="0"/>
            <a:endParaRPr lang="fr-FR" sz="1600">
              <a:latin typeface="Albany AMT" pitchFamily="18"/>
              <a:ea typeface="宋体" pitchFamily="2"/>
              <a:cs typeface="Lohit Hindi" pitchFamily="2"/>
            </a:endParaRPr>
          </a:p>
        </p:txBody>
      </p:sp>
      <p:sp>
        <p:nvSpPr>
          <p:cNvPr id="31" name="Connecteur droit 30"/>
          <p:cNvSpPr/>
          <p:nvPr/>
        </p:nvSpPr>
        <p:spPr>
          <a:xfrm flipH="1">
            <a:off x="2557549" y="2416732"/>
            <a:ext cx="152172" cy="0"/>
          </a:xfrm>
          <a:prstGeom prst="line">
            <a:avLst/>
          </a:prstGeom>
          <a:noFill/>
          <a:ln w="12600">
            <a:solidFill>
              <a:srgbClr val="000000"/>
            </a:solidFill>
            <a:prstDash val="solid"/>
            <a:miter/>
          </a:ln>
        </p:spPr>
        <p:txBody>
          <a:bodyPr vert="horz" wrap="none" lIns="81639" tIns="42452" rIns="81639" bIns="42452" anchor="ctr" anchorCtr="0" compatLnSpc="0"/>
          <a:lstStyle/>
          <a:p>
            <a:pPr hangingPunct="0"/>
            <a:endParaRPr lang="fr-FR" sz="1600">
              <a:latin typeface="Albany AMT" pitchFamily="18"/>
              <a:ea typeface="宋体" pitchFamily="2"/>
              <a:cs typeface="Lohit Hindi" pitchFamily="2"/>
            </a:endParaRPr>
          </a:p>
        </p:txBody>
      </p:sp>
      <p:sp>
        <p:nvSpPr>
          <p:cNvPr id="32" name="Forme libre 31"/>
          <p:cNvSpPr/>
          <p:nvPr/>
        </p:nvSpPr>
        <p:spPr>
          <a:xfrm>
            <a:off x="2253203" y="4169190"/>
            <a:ext cx="380759" cy="35119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81639" tIns="42452" rIns="81639" bIns="42452" anchor="t" anchorCtr="0" compatLnSpc="0">
            <a:spAutoFit/>
          </a:bodyPr>
          <a:lstStyle/>
          <a:p>
            <a:pPr hangingPunct="0">
              <a:spcBef>
                <a:spcPts val="1019"/>
              </a:spcBef>
            </a:pPr>
            <a:r>
              <a:rPr lang="fr-FR">
                <a:solidFill>
                  <a:srgbClr val="602000"/>
                </a:solidFill>
                <a:latin typeface="Albany AMT" pitchFamily="18"/>
                <a:ea typeface="宋体" pitchFamily="2"/>
                <a:cs typeface="Lohit Hindi" pitchFamily="2"/>
              </a:rPr>
              <a:t>2</a:t>
            </a:r>
          </a:p>
        </p:txBody>
      </p:sp>
      <p:sp>
        <p:nvSpPr>
          <p:cNvPr id="33" name="Forme libre 32"/>
          <p:cNvSpPr/>
          <p:nvPr/>
        </p:nvSpPr>
        <p:spPr>
          <a:xfrm>
            <a:off x="2253203" y="3407266"/>
            <a:ext cx="380759" cy="35119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81639" tIns="42452" rIns="81639" bIns="42452" anchor="t" anchorCtr="0" compatLnSpc="0">
            <a:spAutoFit/>
          </a:bodyPr>
          <a:lstStyle/>
          <a:p>
            <a:pPr hangingPunct="0">
              <a:spcBef>
                <a:spcPts val="1019"/>
              </a:spcBef>
            </a:pPr>
            <a:r>
              <a:rPr lang="fr-FR">
                <a:solidFill>
                  <a:srgbClr val="602000"/>
                </a:solidFill>
                <a:latin typeface="Albany AMT" pitchFamily="18"/>
                <a:ea typeface="宋体" pitchFamily="2"/>
                <a:cs typeface="Lohit Hindi" pitchFamily="2"/>
              </a:rPr>
              <a:t>4</a:t>
            </a:r>
          </a:p>
        </p:txBody>
      </p:sp>
      <p:sp>
        <p:nvSpPr>
          <p:cNvPr id="34" name="Forme libre 33"/>
          <p:cNvSpPr/>
          <p:nvPr/>
        </p:nvSpPr>
        <p:spPr>
          <a:xfrm>
            <a:off x="2253203" y="2645342"/>
            <a:ext cx="380759" cy="35119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81639" tIns="42452" rIns="81639" bIns="42452" anchor="t" anchorCtr="0" compatLnSpc="0">
            <a:spAutoFit/>
          </a:bodyPr>
          <a:lstStyle/>
          <a:p>
            <a:pPr hangingPunct="0">
              <a:spcBef>
                <a:spcPts val="1019"/>
              </a:spcBef>
            </a:pPr>
            <a:r>
              <a:rPr lang="fr-FR">
                <a:solidFill>
                  <a:srgbClr val="602000"/>
                </a:solidFill>
                <a:latin typeface="Albany AMT" pitchFamily="18"/>
                <a:ea typeface="宋体" pitchFamily="2"/>
                <a:cs typeface="Lohit Hindi" pitchFamily="2"/>
              </a:rPr>
              <a:t>6</a:t>
            </a:r>
          </a:p>
        </p:txBody>
      </p:sp>
      <p:sp>
        <p:nvSpPr>
          <p:cNvPr id="35" name="Forme libre 34"/>
          <p:cNvSpPr/>
          <p:nvPr/>
        </p:nvSpPr>
        <p:spPr>
          <a:xfrm>
            <a:off x="2253203" y="1883092"/>
            <a:ext cx="380759" cy="35119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81639" tIns="42452" rIns="81639" bIns="42452" anchor="t" anchorCtr="0" compatLnSpc="0">
            <a:spAutoFit/>
          </a:bodyPr>
          <a:lstStyle/>
          <a:p>
            <a:pPr hangingPunct="0">
              <a:spcBef>
                <a:spcPts val="1019"/>
              </a:spcBef>
            </a:pPr>
            <a:r>
              <a:rPr lang="fr-FR">
                <a:solidFill>
                  <a:srgbClr val="602000"/>
                </a:solidFill>
                <a:latin typeface="Albany AMT" pitchFamily="18"/>
                <a:ea typeface="宋体" pitchFamily="2"/>
                <a:cs typeface="Lohit Hindi" pitchFamily="2"/>
              </a:rPr>
              <a:t>8</a:t>
            </a:r>
          </a:p>
        </p:txBody>
      </p:sp>
      <p:sp>
        <p:nvSpPr>
          <p:cNvPr id="36" name="Connecteur droit 35"/>
          <p:cNvSpPr/>
          <p:nvPr/>
        </p:nvSpPr>
        <p:spPr>
          <a:xfrm flipH="1">
            <a:off x="2557549" y="2035607"/>
            <a:ext cx="152172" cy="0"/>
          </a:xfrm>
          <a:prstGeom prst="line">
            <a:avLst/>
          </a:prstGeom>
          <a:noFill/>
          <a:ln w="12600">
            <a:solidFill>
              <a:srgbClr val="000000"/>
            </a:solidFill>
            <a:prstDash val="solid"/>
            <a:miter/>
          </a:ln>
        </p:spPr>
        <p:txBody>
          <a:bodyPr vert="horz" wrap="none" lIns="81639" tIns="42452" rIns="81639" bIns="42452" anchor="ctr" anchorCtr="0" compatLnSpc="0"/>
          <a:lstStyle/>
          <a:p>
            <a:pPr hangingPunct="0"/>
            <a:endParaRPr lang="fr-FR" sz="1600">
              <a:latin typeface="Albany AMT" pitchFamily="18"/>
              <a:ea typeface="宋体" pitchFamily="2"/>
              <a:cs typeface="Lohit Hindi" pitchFamily="2"/>
            </a:endParaRPr>
          </a:p>
        </p:txBody>
      </p:sp>
      <p:sp>
        <p:nvSpPr>
          <p:cNvPr id="37" name="Forme libre 36"/>
          <p:cNvSpPr/>
          <p:nvPr/>
        </p:nvSpPr>
        <p:spPr>
          <a:xfrm>
            <a:off x="2253203" y="1197262"/>
            <a:ext cx="457171" cy="35119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81639" tIns="42452" rIns="81639" bIns="42452" anchor="t" anchorCtr="0" compatLnSpc="0">
            <a:spAutoFit/>
          </a:bodyPr>
          <a:lstStyle/>
          <a:p>
            <a:pPr hangingPunct="0">
              <a:spcBef>
                <a:spcPts val="1019"/>
              </a:spcBef>
            </a:pPr>
            <a:r>
              <a:rPr lang="fr-FR">
                <a:solidFill>
                  <a:srgbClr val="FFFFFF"/>
                </a:solidFill>
                <a:latin typeface="Albany AMT" pitchFamily="18"/>
                <a:ea typeface="宋体" pitchFamily="2"/>
                <a:cs typeface="Lohit Hindi" pitchFamily="2"/>
              </a:rPr>
              <a:t>x</a:t>
            </a:r>
            <a:r>
              <a:rPr lang="fr-FR" baseline="-25000">
                <a:solidFill>
                  <a:srgbClr val="FFFFFF"/>
                </a:solidFill>
                <a:latin typeface="Albany AMT" pitchFamily="18"/>
                <a:ea typeface="宋体" pitchFamily="2"/>
                <a:cs typeface="Lohit Hindi" pitchFamily="2"/>
              </a:rPr>
              <a:t>2</a:t>
            </a:r>
          </a:p>
        </p:txBody>
      </p:sp>
      <p:sp>
        <p:nvSpPr>
          <p:cNvPr id="38" name="Forme libre 37"/>
          <p:cNvSpPr/>
          <p:nvPr/>
        </p:nvSpPr>
        <p:spPr>
          <a:xfrm>
            <a:off x="7358178" y="4931441"/>
            <a:ext cx="457171" cy="35119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81639" tIns="42452" rIns="81639" bIns="42452" anchor="t" anchorCtr="0" compatLnSpc="0">
            <a:spAutoFit/>
          </a:bodyPr>
          <a:lstStyle/>
          <a:p>
            <a:pPr hangingPunct="0">
              <a:spcBef>
                <a:spcPts val="1019"/>
              </a:spcBef>
            </a:pPr>
            <a:r>
              <a:rPr lang="fr-FR" i="1">
                <a:latin typeface="Times New Roman" pitchFamily="18"/>
                <a:ea typeface="宋体" pitchFamily="2"/>
                <a:cs typeface="Lohit Hindi" pitchFamily="2"/>
              </a:rPr>
              <a:t>x</a:t>
            </a:r>
            <a:r>
              <a:rPr lang="fr-FR" baseline="-25000">
                <a:latin typeface="Times New Roman" pitchFamily="18"/>
                <a:ea typeface="宋体" pitchFamily="2"/>
                <a:cs typeface="Lohit Hindi" pitchFamily="2"/>
              </a:rPr>
              <a:t>1</a:t>
            </a:r>
          </a:p>
        </p:txBody>
      </p:sp>
      <p:sp>
        <p:nvSpPr>
          <p:cNvPr id="39" name="Connecteur droit 38"/>
          <p:cNvSpPr/>
          <p:nvPr/>
        </p:nvSpPr>
        <p:spPr>
          <a:xfrm flipH="1">
            <a:off x="2557549" y="1654482"/>
            <a:ext cx="152172" cy="0"/>
          </a:xfrm>
          <a:prstGeom prst="line">
            <a:avLst/>
          </a:prstGeom>
          <a:noFill/>
          <a:ln w="12600">
            <a:solidFill>
              <a:srgbClr val="000000"/>
            </a:solidFill>
            <a:prstDash val="solid"/>
            <a:miter/>
          </a:ln>
        </p:spPr>
        <p:txBody>
          <a:bodyPr vert="horz" wrap="none" lIns="81639" tIns="42452" rIns="81639" bIns="42452" anchor="ctr" anchorCtr="0" compatLnSpc="0"/>
          <a:lstStyle/>
          <a:p>
            <a:pPr hangingPunct="0"/>
            <a:endParaRPr lang="fr-FR" sz="1600">
              <a:latin typeface="Albany AMT" pitchFamily="18"/>
              <a:ea typeface="宋体" pitchFamily="2"/>
              <a:cs typeface="Lohit Hindi" pitchFamily="2"/>
            </a:endParaRPr>
          </a:p>
        </p:txBody>
      </p:sp>
      <p:sp>
        <p:nvSpPr>
          <p:cNvPr id="40" name="Connecteur droit 39"/>
          <p:cNvSpPr/>
          <p:nvPr/>
        </p:nvSpPr>
        <p:spPr>
          <a:xfrm>
            <a:off x="2633635" y="1654482"/>
            <a:ext cx="2285858" cy="3429147"/>
          </a:xfrm>
          <a:prstGeom prst="line">
            <a:avLst/>
          </a:prstGeom>
          <a:noFill/>
          <a:ln w="19080">
            <a:solidFill>
              <a:srgbClr val="F2AA68"/>
            </a:solidFill>
            <a:prstDash val="solid"/>
            <a:miter/>
          </a:ln>
        </p:spPr>
        <p:txBody>
          <a:bodyPr vert="horz" wrap="none" lIns="81639" tIns="42452" rIns="81639" bIns="42452" anchor="ctr" anchorCtr="0" compatLnSpc="0"/>
          <a:lstStyle/>
          <a:p>
            <a:pPr hangingPunct="0"/>
            <a:endParaRPr lang="fr-FR" sz="1600">
              <a:latin typeface="Albany AMT" pitchFamily="18"/>
              <a:ea typeface="宋体" pitchFamily="2"/>
              <a:cs typeface="Lohit Hindi" pitchFamily="2"/>
            </a:endParaRPr>
          </a:p>
        </p:txBody>
      </p:sp>
      <p:sp>
        <p:nvSpPr>
          <p:cNvPr id="41" name="Connecteur droit 40"/>
          <p:cNvSpPr/>
          <p:nvPr/>
        </p:nvSpPr>
        <p:spPr>
          <a:xfrm>
            <a:off x="2633962" y="2797531"/>
            <a:ext cx="3048028" cy="0"/>
          </a:xfrm>
          <a:prstGeom prst="line">
            <a:avLst/>
          </a:prstGeom>
          <a:noFill/>
          <a:ln w="19080">
            <a:solidFill>
              <a:srgbClr val="F2AA68"/>
            </a:solidFill>
            <a:prstDash val="solid"/>
            <a:miter/>
          </a:ln>
        </p:spPr>
        <p:txBody>
          <a:bodyPr vert="horz" wrap="none" lIns="81639" tIns="42452" rIns="81639" bIns="42452" anchor="ctr" anchorCtr="0" compatLnSpc="0"/>
          <a:lstStyle/>
          <a:p>
            <a:pPr hangingPunct="0"/>
            <a:endParaRPr lang="fr-FR" sz="1600">
              <a:latin typeface="Albany AMT" pitchFamily="18"/>
              <a:ea typeface="宋体" pitchFamily="2"/>
              <a:cs typeface="Lohit Hindi" pitchFamily="2"/>
            </a:endParaRPr>
          </a:p>
        </p:txBody>
      </p:sp>
      <p:sp>
        <p:nvSpPr>
          <p:cNvPr id="42" name="Connecteur droit 41"/>
          <p:cNvSpPr/>
          <p:nvPr/>
        </p:nvSpPr>
        <p:spPr>
          <a:xfrm flipV="1">
            <a:off x="4157976" y="2035607"/>
            <a:ext cx="0" cy="3048022"/>
          </a:xfrm>
          <a:prstGeom prst="line">
            <a:avLst/>
          </a:prstGeom>
          <a:noFill/>
          <a:ln w="19080">
            <a:solidFill>
              <a:srgbClr val="F2AA68"/>
            </a:solidFill>
            <a:prstDash val="solid"/>
            <a:miter/>
          </a:ln>
        </p:spPr>
        <p:txBody>
          <a:bodyPr vert="horz" wrap="none" lIns="81639" tIns="42452" rIns="81639" bIns="42452" anchor="ctr" anchorCtr="0" compatLnSpc="0"/>
          <a:lstStyle/>
          <a:p>
            <a:pPr hangingPunct="0"/>
            <a:endParaRPr lang="fr-FR" sz="1600">
              <a:latin typeface="Albany AMT" pitchFamily="18"/>
              <a:ea typeface="宋体" pitchFamily="2"/>
              <a:cs typeface="Lohit Hindi" pitchFamily="2"/>
            </a:endParaRPr>
          </a:p>
        </p:txBody>
      </p:sp>
      <p:sp>
        <p:nvSpPr>
          <p:cNvPr id="43" name="Connecteur droit 42"/>
          <p:cNvSpPr/>
          <p:nvPr/>
        </p:nvSpPr>
        <p:spPr>
          <a:xfrm>
            <a:off x="2633962" y="2797205"/>
            <a:ext cx="762170" cy="0"/>
          </a:xfrm>
          <a:prstGeom prst="line">
            <a:avLst/>
          </a:prstGeom>
          <a:noFill/>
          <a:ln w="38160">
            <a:solidFill>
              <a:srgbClr val="602000"/>
            </a:solidFill>
            <a:prstDash val="solid"/>
            <a:miter/>
          </a:ln>
        </p:spPr>
        <p:txBody>
          <a:bodyPr vert="horz" wrap="none" lIns="81639" tIns="42452" rIns="81639" bIns="42452" anchor="ctr" anchorCtr="0" compatLnSpc="0"/>
          <a:lstStyle/>
          <a:p>
            <a:pPr hangingPunct="0"/>
            <a:endParaRPr lang="fr-FR" sz="1600">
              <a:latin typeface="Albany AMT" pitchFamily="18"/>
              <a:ea typeface="宋体" pitchFamily="2"/>
              <a:cs typeface="Lohit Hindi" pitchFamily="2"/>
            </a:endParaRPr>
          </a:p>
        </p:txBody>
      </p:sp>
      <p:sp>
        <p:nvSpPr>
          <p:cNvPr id="44" name="Connecteur droit 43"/>
          <p:cNvSpPr/>
          <p:nvPr/>
        </p:nvSpPr>
        <p:spPr>
          <a:xfrm flipH="1" flipV="1">
            <a:off x="3395806" y="2797205"/>
            <a:ext cx="762170" cy="1143049"/>
          </a:xfrm>
          <a:prstGeom prst="line">
            <a:avLst/>
          </a:prstGeom>
          <a:noFill/>
          <a:ln w="38160">
            <a:solidFill>
              <a:srgbClr val="602000"/>
            </a:solidFill>
            <a:prstDash val="solid"/>
            <a:miter/>
          </a:ln>
        </p:spPr>
        <p:txBody>
          <a:bodyPr vert="horz" wrap="none" lIns="81639" tIns="42452" rIns="81639" bIns="42452" anchor="ctr" anchorCtr="0" compatLnSpc="0"/>
          <a:lstStyle/>
          <a:p>
            <a:pPr hangingPunct="0"/>
            <a:endParaRPr lang="fr-FR" sz="1600">
              <a:latin typeface="Albany AMT" pitchFamily="18"/>
              <a:ea typeface="宋体" pitchFamily="2"/>
              <a:cs typeface="Lohit Hindi" pitchFamily="2"/>
            </a:endParaRPr>
          </a:p>
        </p:txBody>
      </p:sp>
      <p:sp>
        <p:nvSpPr>
          <p:cNvPr id="45" name="Connecteur droit 44"/>
          <p:cNvSpPr/>
          <p:nvPr/>
        </p:nvSpPr>
        <p:spPr>
          <a:xfrm flipV="1">
            <a:off x="4157976" y="3940254"/>
            <a:ext cx="0" cy="1143049"/>
          </a:xfrm>
          <a:prstGeom prst="line">
            <a:avLst/>
          </a:prstGeom>
          <a:noFill/>
          <a:ln w="38160">
            <a:solidFill>
              <a:srgbClr val="602000"/>
            </a:solidFill>
            <a:prstDash val="solid"/>
            <a:miter/>
          </a:ln>
        </p:spPr>
        <p:txBody>
          <a:bodyPr vert="horz" wrap="none" lIns="81639" tIns="42452" rIns="81639" bIns="42452" anchor="ctr" anchorCtr="0" compatLnSpc="0"/>
          <a:lstStyle/>
          <a:p>
            <a:pPr hangingPunct="0"/>
            <a:endParaRPr lang="fr-FR" sz="1600">
              <a:latin typeface="Albany AMT" pitchFamily="18"/>
              <a:ea typeface="宋体" pitchFamily="2"/>
              <a:cs typeface="Lohit Hindi" pitchFamily="2"/>
            </a:endParaRPr>
          </a:p>
        </p:txBody>
      </p:sp>
      <p:sp>
        <p:nvSpPr>
          <p:cNvPr id="46" name="Forme libre 45"/>
          <p:cNvSpPr/>
          <p:nvPr/>
        </p:nvSpPr>
        <p:spPr>
          <a:xfrm>
            <a:off x="2253203" y="5007535"/>
            <a:ext cx="380759" cy="35119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81639" tIns="42452" rIns="81639" bIns="42452" anchor="t" anchorCtr="0" compatLnSpc="0">
            <a:spAutoFit/>
          </a:bodyPr>
          <a:lstStyle/>
          <a:p>
            <a:pPr hangingPunct="0">
              <a:spcBef>
                <a:spcPts val="1019"/>
              </a:spcBef>
            </a:pPr>
            <a:r>
              <a:rPr lang="fr-FR">
                <a:latin typeface="Albany AMT" pitchFamily="18"/>
                <a:ea typeface="宋体" pitchFamily="2"/>
                <a:cs typeface="Lohit Hindi" pitchFamily="2"/>
              </a:rPr>
              <a:t>0</a:t>
            </a:r>
          </a:p>
        </p:txBody>
      </p:sp>
      <p:sp>
        <p:nvSpPr>
          <p:cNvPr id="47" name="Connecteur droit 46"/>
          <p:cNvSpPr/>
          <p:nvPr/>
        </p:nvSpPr>
        <p:spPr>
          <a:xfrm flipV="1">
            <a:off x="2625145" y="1316466"/>
            <a:ext cx="0" cy="3810272"/>
          </a:xfrm>
          <a:prstGeom prst="line">
            <a:avLst/>
          </a:prstGeom>
          <a:noFill/>
          <a:ln w="15840">
            <a:solidFill>
              <a:srgbClr val="000000"/>
            </a:solidFill>
            <a:prstDash val="solid"/>
            <a:miter/>
            <a:tailEnd type="arrow"/>
          </a:ln>
        </p:spPr>
        <p:txBody>
          <a:bodyPr vert="horz" wrap="none" lIns="81639" tIns="42452" rIns="81639" bIns="42452" anchor="ctr" anchorCtr="0" compatLnSpc="0"/>
          <a:lstStyle/>
          <a:p>
            <a:pPr hangingPunct="0"/>
            <a:endParaRPr lang="fr-FR" sz="1600">
              <a:latin typeface="Albany AMT" pitchFamily="18"/>
              <a:ea typeface="宋体" pitchFamily="2"/>
              <a:cs typeface="Lohit Hindi" pitchFamily="2"/>
            </a:endParaRPr>
          </a:p>
        </p:txBody>
      </p:sp>
      <p:sp>
        <p:nvSpPr>
          <p:cNvPr id="48" name="ZoneTexte 47"/>
          <p:cNvSpPr txBox="1"/>
          <p:nvPr/>
        </p:nvSpPr>
        <p:spPr>
          <a:xfrm>
            <a:off x="5782895" y="2558144"/>
            <a:ext cx="1299021" cy="3847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75000"/>
              <a:buFont typeface="StarSymbol"/>
              <a:buChar char="–"/>
            </a:lvl2pPr>
            <a:lvl3pPr lvl="2">
              <a:buSzPct val="45000"/>
              <a:buFont typeface="StarSymbol"/>
              <a:buChar char="●"/>
            </a:lvl3pPr>
            <a:lvl4pPr lvl="3">
              <a:buSzPct val="75000"/>
              <a:buFont typeface="StarSymbol"/>
              <a:buChar char="–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spcBef>
                <a:spcPts val="632"/>
              </a:spcBef>
              <a:buNone/>
              <a:tabLst>
                <a:tab pos="207363" algn="l"/>
                <a:tab pos="1036815" algn="l"/>
                <a:tab pos="1866268" algn="l"/>
                <a:tab pos="2695720" algn="l"/>
                <a:tab pos="3525172" algn="l"/>
                <a:tab pos="4354624" algn="l"/>
                <a:tab pos="5184077" algn="l"/>
                <a:tab pos="6013529" algn="l"/>
                <a:tab pos="6842980" algn="l"/>
                <a:tab pos="7672433" algn="l"/>
              </a:tabLst>
            </a:pPr>
            <a:r>
              <a:rPr lang="fr-FR" sz="2500" i="1" dirty="0">
                <a:latin typeface="Times New Roman" pitchFamily="18"/>
                <a:ea typeface="宋体" pitchFamily="2"/>
                <a:cs typeface="Lohit Hindi" pitchFamily="2"/>
              </a:rPr>
              <a:t>x</a:t>
            </a:r>
            <a:r>
              <a:rPr lang="fr-FR" sz="2200" b="1" baseline="-25000" dirty="0">
                <a:latin typeface="Times New Roman" pitchFamily="18"/>
                <a:ea typeface="宋体" pitchFamily="2"/>
                <a:cs typeface="Lohit Hindi" pitchFamily="2"/>
              </a:rPr>
              <a:t>2</a:t>
            </a:r>
            <a:r>
              <a:rPr lang="fr-FR" sz="2500" dirty="0">
                <a:latin typeface="Arial" pitchFamily="34"/>
                <a:ea typeface="宋体" pitchFamily="2"/>
                <a:cs typeface="Lohit Hindi" pitchFamily="2"/>
              </a:rPr>
              <a:t> </a:t>
            </a:r>
            <a:r>
              <a:rPr lang="fr-FR" sz="2500" dirty="0">
                <a:latin typeface="Symbol" pitchFamily="18"/>
                <a:ea typeface="宋体" pitchFamily="2"/>
                <a:cs typeface="Lohit Hindi" pitchFamily="2"/>
              </a:rPr>
              <a:t>=</a:t>
            </a:r>
            <a:r>
              <a:rPr lang="fr-FR" sz="2500" dirty="0">
                <a:latin typeface="Times New Roman" pitchFamily="18"/>
                <a:ea typeface="宋体" pitchFamily="2"/>
                <a:cs typeface="Lohit Hindi" pitchFamily="2"/>
              </a:rPr>
              <a:t> 6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4675886" y="4180294"/>
            <a:ext cx="2116378" cy="3847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75000"/>
              <a:buFont typeface="StarSymbol"/>
              <a:buChar char="–"/>
            </a:lvl2pPr>
            <a:lvl3pPr lvl="2">
              <a:buSzPct val="45000"/>
              <a:buFont typeface="StarSymbol"/>
              <a:buChar char="●"/>
            </a:lvl3pPr>
            <a:lvl4pPr lvl="3">
              <a:buSzPct val="75000"/>
              <a:buFont typeface="StarSymbol"/>
              <a:buChar char="–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spcBef>
                <a:spcPts val="632"/>
              </a:spcBef>
              <a:buNone/>
            </a:pPr>
            <a:r>
              <a:rPr lang="fr-FR" sz="2500" dirty="0">
                <a:latin typeface="Times New Roman" pitchFamily="18"/>
                <a:ea typeface="宋体" pitchFamily="2"/>
                <a:cs typeface="Lohit Hindi" pitchFamily="2"/>
              </a:rPr>
              <a:t>3 </a:t>
            </a:r>
            <a:r>
              <a:rPr lang="fr-FR" sz="2500" i="1" dirty="0">
                <a:latin typeface="Times New Roman" pitchFamily="18"/>
                <a:ea typeface="宋体" pitchFamily="2"/>
                <a:cs typeface="Lohit Hindi" pitchFamily="2"/>
              </a:rPr>
              <a:t>x</a:t>
            </a:r>
            <a:r>
              <a:rPr lang="fr-FR" sz="2500" baseline="-25000" dirty="0">
                <a:latin typeface="Times New Roman" pitchFamily="18"/>
                <a:ea typeface="宋体" pitchFamily="2"/>
                <a:cs typeface="Lohit Hindi" pitchFamily="2"/>
              </a:rPr>
              <a:t>1</a:t>
            </a:r>
            <a:r>
              <a:rPr lang="fr-FR" sz="2500" dirty="0">
                <a:latin typeface="Times New Roman" pitchFamily="18"/>
                <a:ea typeface="宋体" pitchFamily="2"/>
                <a:cs typeface="Lohit Hindi" pitchFamily="2"/>
              </a:rPr>
              <a:t> </a:t>
            </a:r>
            <a:r>
              <a:rPr lang="fr-FR" sz="2500" dirty="0">
                <a:latin typeface="Arial" pitchFamily="34"/>
                <a:ea typeface="宋体" pitchFamily="2"/>
                <a:cs typeface="Lohit Hindi" pitchFamily="2"/>
              </a:rPr>
              <a:t>+</a:t>
            </a:r>
            <a:r>
              <a:rPr lang="fr-FR" sz="2500" dirty="0">
                <a:latin typeface="Times New Roman" pitchFamily="18"/>
                <a:ea typeface="宋体" pitchFamily="2"/>
                <a:cs typeface="Lohit Hindi" pitchFamily="2"/>
              </a:rPr>
              <a:t> 2 </a:t>
            </a:r>
            <a:r>
              <a:rPr lang="fr-FR" sz="2500" i="1" dirty="0">
                <a:latin typeface="Times New Roman" pitchFamily="18"/>
                <a:ea typeface="宋体" pitchFamily="2"/>
                <a:cs typeface="Lohit Hindi" pitchFamily="2"/>
              </a:rPr>
              <a:t>x</a:t>
            </a:r>
            <a:r>
              <a:rPr lang="fr-FR" sz="2200" b="1" baseline="-25000" dirty="0">
                <a:latin typeface="Times New Roman" pitchFamily="18"/>
                <a:ea typeface="宋体" pitchFamily="2"/>
                <a:cs typeface="Lohit Hindi" pitchFamily="2"/>
              </a:rPr>
              <a:t>2</a:t>
            </a:r>
            <a:r>
              <a:rPr lang="fr-FR" sz="2500" dirty="0">
                <a:latin typeface="Times New Roman" pitchFamily="18"/>
                <a:ea typeface="宋体" pitchFamily="2"/>
                <a:cs typeface="Lohit Hindi" pitchFamily="2"/>
              </a:rPr>
              <a:t> </a:t>
            </a:r>
            <a:r>
              <a:rPr lang="fr-FR" sz="2500" dirty="0">
                <a:latin typeface="Symbol" pitchFamily="18"/>
                <a:ea typeface="宋体" pitchFamily="2"/>
                <a:cs typeface="Lohit Hindi" pitchFamily="2"/>
              </a:rPr>
              <a:t>=</a:t>
            </a:r>
            <a:r>
              <a:rPr lang="fr-FR" sz="2500" dirty="0">
                <a:latin typeface="Times New Roman" pitchFamily="18"/>
                <a:ea typeface="宋体" pitchFamily="2"/>
                <a:cs typeface="Lohit Hindi" pitchFamily="2"/>
              </a:rPr>
              <a:t> 18</a:t>
            </a:r>
          </a:p>
        </p:txBody>
      </p:sp>
      <p:sp>
        <p:nvSpPr>
          <p:cNvPr id="50" name="ZoneTexte 49"/>
          <p:cNvSpPr txBox="1"/>
          <p:nvPr/>
        </p:nvSpPr>
        <p:spPr>
          <a:xfrm>
            <a:off x="3991108" y="1654482"/>
            <a:ext cx="1299021" cy="38472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75000"/>
              <a:buFont typeface="StarSymbol"/>
              <a:buChar char="–"/>
            </a:lvl2pPr>
            <a:lvl3pPr lvl="2">
              <a:buSzPct val="45000"/>
              <a:buFont typeface="StarSymbol"/>
              <a:buChar char="●"/>
            </a:lvl3pPr>
            <a:lvl4pPr lvl="3">
              <a:buSzPct val="75000"/>
              <a:buFont typeface="StarSymbol"/>
              <a:buChar char="–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spcBef>
                <a:spcPts val="632"/>
              </a:spcBef>
              <a:buNone/>
              <a:tabLst>
                <a:tab pos="207363" algn="l"/>
                <a:tab pos="1036815" algn="l"/>
                <a:tab pos="1866268" algn="l"/>
                <a:tab pos="2695720" algn="l"/>
                <a:tab pos="3525172" algn="l"/>
                <a:tab pos="4354624" algn="l"/>
                <a:tab pos="5184077" algn="l"/>
                <a:tab pos="6013529" algn="l"/>
                <a:tab pos="6842980" algn="l"/>
                <a:tab pos="7672433" algn="l"/>
              </a:tabLst>
            </a:pPr>
            <a:r>
              <a:rPr lang="fr-FR" sz="2500" i="1" dirty="0">
                <a:latin typeface="Times New Roman" pitchFamily="18"/>
                <a:ea typeface="宋体" pitchFamily="2"/>
                <a:cs typeface="Lohit Hindi" pitchFamily="2"/>
              </a:rPr>
              <a:t>x</a:t>
            </a:r>
            <a:r>
              <a:rPr lang="fr-FR" sz="2200" b="1" baseline="-25000" dirty="0">
                <a:latin typeface="Times New Roman" pitchFamily="18"/>
                <a:ea typeface="宋体" pitchFamily="2"/>
                <a:cs typeface="Lohit Hindi" pitchFamily="2"/>
              </a:rPr>
              <a:t>1</a:t>
            </a:r>
            <a:r>
              <a:rPr lang="fr-FR" sz="2500" dirty="0">
                <a:latin typeface="Arial" pitchFamily="34"/>
                <a:ea typeface="宋体" pitchFamily="2"/>
                <a:cs typeface="Lohit Hindi" pitchFamily="2"/>
              </a:rPr>
              <a:t> </a:t>
            </a:r>
            <a:r>
              <a:rPr lang="fr-FR" sz="2500" dirty="0">
                <a:latin typeface="Symbol" pitchFamily="18"/>
                <a:ea typeface="宋体" pitchFamily="2"/>
                <a:cs typeface="Lohit Hindi" pitchFamily="2"/>
              </a:rPr>
              <a:t>=</a:t>
            </a:r>
            <a:r>
              <a:rPr lang="fr-FR" sz="2500" dirty="0">
                <a:latin typeface="Times New Roman" pitchFamily="18"/>
                <a:ea typeface="宋体" pitchFamily="2"/>
                <a:cs typeface="Lohit Hindi" pitchFamily="2"/>
              </a:rPr>
              <a:t> 4</a:t>
            </a:r>
          </a:p>
        </p:txBody>
      </p:sp>
      <p:sp>
        <p:nvSpPr>
          <p:cNvPr id="51" name="Forme libre 50"/>
          <p:cNvSpPr/>
          <p:nvPr/>
        </p:nvSpPr>
        <p:spPr>
          <a:xfrm>
            <a:off x="2100704" y="4017001"/>
            <a:ext cx="1751946" cy="106630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366" h="3266" fill="none">
                <a:moveTo>
                  <a:pt x="0" y="0"/>
                </a:moveTo>
                <a:lnTo>
                  <a:pt x="5366" y="3266"/>
                </a:lnTo>
              </a:path>
            </a:pathLst>
          </a:custGeom>
          <a:noFill/>
          <a:ln w="38160">
            <a:solidFill>
              <a:srgbClr val="336699"/>
            </a:solidFill>
            <a:prstDash val="solid"/>
            <a:miter/>
          </a:ln>
        </p:spPr>
        <p:txBody>
          <a:bodyPr vert="horz" wrap="none" lIns="81639" tIns="42452" rIns="81639" bIns="42452" anchor="ctr" anchorCtr="0" compatLnSpc="0"/>
          <a:lstStyle/>
          <a:p>
            <a:pPr hangingPunct="0"/>
            <a:endParaRPr lang="fr-FR" sz="1600">
              <a:latin typeface="Albany AMT" pitchFamily="18"/>
              <a:ea typeface="宋体" pitchFamily="2"/>
              <a:cs typeface="Lohit Hindi" pitchFamily="2"/>
            </a:endParaRPr>
          </a:p>
        </p:txBody>
      </p:sp>
      <p:sp>
        <p:nvSpPr>
          <p:cNvPr id="52" name="Forme libre 51"/>
          <p:cNvSpPr/>
          <p:nvPr/>
        </p:nvSpPr>
        <p:spPr>
          <a:xfrm>
            <a:off x="2100704" y="3255077"/>
            <a:ext cx="3123462" cy="1904973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566" h="5834" fill="none">
                <a:moveTo>
                  <a:pt x="0" y="0"/>
                </a:moveTo>
                <a:lnTo>
                  <a:pt x="9566" y="5834"/>
                </a:lnTo>
              </a:path>
            </a:pathLst>
          </a:custGeom>
          <a:noFill/>
          <a:ln w="38160">
            <a:solidFill>
              <a:srgbClr val="336699"/>
            </a:solidFill>
            <a:prstDash val="solid"/>
            <a:miter/>
          </a:ln>
        </p:spPr>
        <p:txBody>
          <a:bodyPr vert="horz" wrap="none" lIns="81639" tIns="42452" rIns="81639" bIns="42452" anchor="ctr" anchorCtr="0" compatLnSpc="0"/>
          <a:lstStyle/>
          <a:p>
            <a:pPr hangingPunct="0"/>
            <a:endParaRPr lang="fr-FR" sz="1600">
              <a:latin typeface="Albany AMT" pitchFamily="18"/>
              <a:ea typeface="宋体" pitchFamily="2"/>
              <a:cs typeface="Lohit Hindi" pitchFamily="2"/>
            </a:endParaRPr>
          </a:p>
        </p:txBody>
      </p:sp>
      <p:sp>
        <p:nvSpPr>
          <p:cNvPr id="53" name="Forme libre 52"/>
          <p:cNvSpPr/>
          <p:nvPr/>
        </p:nvSpPr>
        <p:spPr>
          <a:xfrm>
            <a:off x="2024617" y="1959513"/>
            <a:ext cx="2361945" cy="144742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234" h="4433" fill="none">
                <a:moveTo>
                  <a:pt x="0" y="0"/>
                </a:moveTo>
                <a:lnTo>
                  <a:pt x="7234" y="4433"/>
                </a:lnTo>
              </a:path>
            </a:pathLst>
          </a:custGeom>
          <a:noFill/>
          <a:ln w="38160">
            <a:solidFill>
              <a:srgbClr val="336699"/>
            </a:solidFill>
            <a:prstDash val="solid"/>
            <a:miter/>
          </a:ln>
        </p:spPr>
        <p:txBody>
          <a:bodyPr vert="horz" wrap="none" lIns="81639" tIns="42452" rIns="81639" bIns="42452" anchor="ctr" anchorCtr="0" compatLnSpc="0"/>
          <a:lstStyle/>
          <a:p>
            <a:pPr hangingPunct="0"/>
            <a:endParaRPr lang="fr-FR" sz="1600">
              <a:latin typeface="Albany AMT" pitchFamily="18"/>
              <a:ea typeface="宋体" pitchFamily="2"/>
              <a:cs typeface="Lohit Hindi" pitchFamily="2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186363" y="1533105"/>
            <a:ext cx="1926652" cy="3693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75000"/>
              <a:buFont typeface="StarSymbol"/>
              <a:buChar char="–"/>
            </a:lvl2pPr>
            <a:lvl3pPr lvl="2">
              <a:buSzPct val="45000"/>
              <a:buFont typeface="StarSymbol"/>
              <a:buChar char="●"/>
            </a:lvl3pPr>
            <a:lvl4pPr lvl="3">
              <a:buSzPct val="75000"/>
              <a:buFont typeface="StarSymbol"/>
              <a:buChar char="–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spcBef>
                <a:spcPts val="632"/>
              </a:spcBef>
              <a:buNone/>
            </a:pPr>
            <a:r>
              <a:rPr lang="fr-FR" sz="2400" dirty="0">
                <a:latin typeface="Times New Roman" pitchFamily="18"/>
                <a:ea typeface="宋体" pitchFamily="2"/>
                <a:cs typeface="Lohit Hindi" pitchFamily="2"/>
              </a:rPr>
              <a:t>36 = 3 </a:t>
            </a:r>
            <a:r>
              <a:rPr lang="fr-FR" sz="2400" i="1" dirty="0">
                <a:latin typeface="Times New Roman" pitchFamily="18"/>
                <a:ea typeface="宋体" pitchFamily="2"/>
                <a:cs typeface="Lohit Hindi" pitchFamily="2"/>
              </a:rPr>
              <a:t>x</a:t>
            </a:r>
            <a:r>
              <a:rPr lang="fr-FR" sz="2400" baseline="-25000" dirty="0">
                <a:latin typeface="Times New Roman" pitchFamily="18"/>
                <a:ea typeface="宋体" pitchFamily="2"/>
                <a:cs typeface="Lohit Hindi" pitchFamily="2"/>
              </a:rPr>
              <a:t>1</a:t>
            </a:r>
            <a:r>
              <a:rPr lang="fr-FR" sz="2400" dirty="0">
                <a:latin typeface="Times New Roman" pitchFamily="18"/>
                <a:ea typeface="宋体" pitchFamily="2"/>
                <a:cs typeface="Lohit Hindi" pitchFamily="2"/>
              </a:rPr>
              <a:t> + 5 </a:t>
            </a:r>
            <a:r>
              <a:rPr lang="fr-FR" sz="2400" i="1" dirty="0">
                <a:latin typeface="Times New Roman" pitchFamily="18"/>
                <a:ea typeface="宋体" pitchFamily="2"/>
                <a:cs typeface="Lohit Hindi" pitchFamily="2"/>
              </a:rPr>
              <a:t>x</a:t>
            </a:r>
            <a:r>
              <a:rPr lang="fr-FR" sz="2400" baseline="-25000" dirty="0">
                <a:latin typeface="Times New Roman" pitchFamily="18"/>
                <a:ea typeface="宋体" pitchFamily="2"/>
                <a:cs typeface="Lohit Hindi" pitchFamily="2"/>
              </a:rPr>
              <a:t>2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186363" y="2828670"/>
            <a:ext cx="1926652" cy="3693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75000"/>
              <a:buFont typeface="StarSymbol"/>
              <a:buChar char="–"/>
            </a:lvl2pPr>
            <a:lvl3pPr lvl="2">
              <a:buSzPct val="45000"/>
              <a:buFont typeface="StarSymbol"/>
              <a:buChar char="●"/>
            </a:lvl3pPr>
            <a:lvl4pPr lvl="3">
              <a:buSzPct val="75000"/>
              <a:buFont typeface="StarSymbol"/>
              <a:buChar char="–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spcBef>
                <a:spcPts val="632"/>
              </a:spcBef>
              <a:buNone/>
            </a:pPr>
            <a:r>
              <a:rPr lang="fr-FR" sz="2400" dirty="0">
                <a:latin typeface="Times New Roman" pitchFamily="18"/>
                <a:ea typeface="宋体" pitchFamily="2"/>
                <a:cs typeface="Lohit Hindi" pitchFamily="2"/>
              </a:rPr>
              <a:t>20 = 3 </a:t>
            </a:r>
            <a:r>
              <a:rPr lang="fr-FR" sz="2400" i="1" dirty="0">
                <a:latin typeface="Times New Roman" pitchFamily="18"/>
                <a:ea typeface="宋体" pitchFamily="2"/>
                <a:cs typeface="Lohit Hindi" pitchFamily="2"/>
              </a:rPr>
              <a:t>x</a:t>
            </a:r>
            <a:r>
              <a:rPr lang="fr-FR" sz="2400" baseline="-25000" dirty="0">
                <a:latin typeface="Times New Roman" pitchFamily="18"/>
                <a:ea typeface="宋体" pitchFamily="2"/>
                <a:cs typeface="Lohit Hindi" pitchFamily="2"/>
              </a:rPr>
              <a:t>1</a:t>
            </a:r>
            <a:r>
              <a:rPr lang="fr-FR" sz="2400" dirty="0">
                <a:latin typeface="Times New Roman" pitchFamily="18"/>
                <a:ea typeface="宋体" pitchFamily="2"/>
                <a:cs typeface="Lohit Hindi" pitchFamily="2"/>
              </a:rPr>
              <a:t> </a:t>
            </a:r>
            <a:r>
              <a:rPr lang="fr-FR" sz="2400" dirty="0">
                <a:latin typeface="Arial" pitchFamily="34"/>
                <a:ea typeface="宋体" pitchFamily="2"/>
                <a:cs typeface="Lohit Hindi" pitchFamily="2"/>
              </a:rPr>
              <a:t>+</a:t>
            </a:r>
            <a:r>
              <a:rPr lang="fr-FR" sz="2400" dirty="0">
                <a:latin typeface="Times New Roman" pitchFamily="18"/>
                <a:ea typeface="宋体" pitchFamily="2"/>
                <a:cs typeface="Lohit Hindi" pitchFamily="2"/>
              </a:rPr>
              <a:t> 5 </a:t>
            </a:r>
            <a:r>
              <a:rPr lang="fr-FR" sz="2400" i="1" dirty="0">
                <a:latin typeface="Times New Roman" pitchFamily="18"/>
                <a:ea typeface="宋体" pitchFamily="2"/>
                <a:cs typeface="Lohit Hindi" pitchFamily="2"/>
              </a:rPr>
              <a:t>x</a:t>
            </a:r>
            <a:r>
              <a:rPr lang="fr-FR" sz="2400" baseline="-25000" dirty="0">
                <a:latin typeface="Times New Roman" pitchFamily="18"/>
                <a:ea typeface="宋体" pitchFamily="2"/>
                <a:cs typeface="Lohit Hindi" pitchFamily="2"/>
              </a:rPr>
              <a:t>2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186363" y="3884521"/>
            <a:ext cx="1926652" cy="3693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75000"/>
              <a:buFont typeface="StarSymbol"/>
              <a:buChar char="–"/>
            </a:lvl2pPr>
            <a:lvl3pPr lvl="2">
              <a:buSzPct val="45000"/>
              <a:buFont typeface="StarSymbol"/>
              <a:buChar char="●"/>
            </a:lvl3pPr>
            <a:lvl4pPr lvl="3">
              <a:buSzPct val="75000"/>
              <a:buFont typeface="StarSymbol"/>
              <a:buChar char="–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spcBef>
                <a:spcPts val="632"/>
              </a:spcBef>
              <a:buNone/>
            </a:pPr>
            <a:r>
              <a:rPr lang="fr-FR" sz="2400" dirty="0">
                <a:latin typeface="Times New Roman" pitchFamily="18"/>
                <a:ea typeface="宋体" pitchFamily="2"/>
                <a:cs typeface="Lohit Hindi" pitchFamily="2"/>
              </a:rPr>
              <a:t>10 = 3 </a:t>
            </a:r>
            <a:r>
              <a:rPr lang="fr-FR" sz="2400" i="1" dirty="0">
                <a:latin typeface="Times New Roman" pitchFamily="18"/>
                <a:ea typeface="宋体" pitchFamily="2"/>
                <a:cs typeface="Lohit Hindi" pitchFamily="2"/>
              </a:rPr>
              <a:t>x</a:t>
            </a:r>
            <a:r>
              <a:rPr lang="fr-FR" sz="2400" baseline="-25000" dirty="0">
                <a:latin typeface="Times New Roman" pitchFamily="18"/>
                <a:ea typeface="宋体" pitchFamily="2"/>
                <a:cs typeface="Lohit Hindi" pitchFamily="2"/>
              </a:rPr>
              <a:t>1</a:t>
            </a:r>
            <a:r>
              <a:rPr lang="fr-FR" sz="2400" dirty="0">
                <a:latin typeface="Times New Roman" pitchFamily="18"/>
                <a:ea typeface="宋体" pitchFamily="2"/>
                <a:cs typeface="Lohit Hindi" pitchFamily="2"/>
              </a:rPr>
              <a:t> </a:t>
            </a:r>
            <a:r>
              <a:rPr lang="fr-FR" sz="2400" dirty="0">
                <a:latin typeface="Arial" pitchFamily="34"/>
                <a:ea typeface="宋体" pitchFamily="2"/>
                <a:cs typeface="Lohit Hindi" pitchFamily="2"/>
              </a:rPr>
              <a:t>+</a:t>
            </a:r>
            <a:r>
              <a:rPr lang="fr-FR" sz="2400" dirty="0">
                <a:latin typeface="Times New Roman" pitchFamily="18"/>
                <a:ea typeface="宋体" pitchFamily="2"/>
                <a:cs typeface="Lohit Hindi" pitchFamily="2"/>
              </a:rPr>
              <a:t> 5 </a:t>
            </a:r>
            <a:r>
              <a:rPr lang="fr-FR" sz="2400" i="1" dirty="0">
                <a:latin typeface="Times New Roman" pitchFamily="18"/>
                <a:ea typeface="宋体" pitchFamily="2"/>
                <a:cs typeface="Lohit Hindi" pitchFamily="2"/>
              </a:rPr>
              <a:t>x</a:t>
            </a:r>
            <a:r>
              <a:rPr lang="fr-FR" sz="2400" baseline="-25000" dirty="0">
                <a:latin typeface="Times New Roman" pitchFamily="18"/>
                <a:ea typeface="宋体" pitchFamily="2"/>
                <a:cs typeface="Lohit Hindi" pitchFamily="2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4616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noProof="0" dirty="0" smtClean="0"/>
              <a:t>Quadratic Programing</a:t>
            </a:r>
            <a:endParaRPr lang="en-US" noProof="0" dirty="0"/>
          </a:p>
        </p:txBody>
      </p:sp>
      <p:sp>
        <p:nvSpPr>
          <p:cNvPr id="3" name="Espace réservé du texte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9pPr>
          </a:lstStyle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noProof="0" dirty="0" smtClean="0"/>
              <a:t>Term to minimize = quadratic form</a:t>
            </a:r>
          </a:p>
          <a:p>
            <a:pPr lvl="1" rtl="0" hangingPunct="0">
              <a:buNone/>
            </a:pPr>
            <a:endParaRPr lang="en-US" noProof="0" dirty="0" smtClean="0"/>
          </a:p>
          <a:p>
            <a:pPr lvl="1" rtl="0" hangingPunct="0">
              <a:buNone/>
            </a:pPr>
            <a:endParaRPr lang="en-US" noProof="0" dirty="0" smtClean="0"/>
          </a:p>
          <a:p>
            <a:pPr lvl="1" rtl="0" hangingPunct="0">
              <a:buNone/>
            </a:pPr>
            <a:endParaRPr lang="en-US" noProof="0" dirty="0" smtClean="0"/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noProof="0" dirty="0" smtClean="0"/>
              <a:t>Iterative solver </a:t>
            </a:r>
          </a:p>
          <a:p>
            <a:pPr lvl="1" rtl="0" hangingPunct="0"/>
            <a:r>
              <a:rPr lang="en-US" noProof="0" dirty="0" smtClean="0"/>
              <a:t>Classical least squares solver </a:t>
            </a:r>
          </a:p>
          <a:p>
            <a:pPr lvl="2"/>
            <a:r>
              <a:rPr lang="en-US" dirty="0" smtClean="0"/>
              <a:t>Langrage multiplier for equalities</a:t>
            </a:r>
            <a:endParaRPr lang="en-US" noProof="0" dirty="0" smtClean="0"/>
          </a:p>
          <a:p>
            <a:pPr lvl="1" rtl="0" hangingPunct="0"/>
            <a:r>
              <a:rPr lang="en-US" noProof="0" dirty="0" smtClean="0"/>
              <a:t>If </a:t>
            </a:r>
            <a:r>
              <a:rPr lang="en-US" dirty="0" smtClean="0"/>
              <a:t>some inequalities are not fulfilled  </a:t>
            </a:r>
            <a:endParaRPr lang="en-US" noProof="0" dirty="0" smtClean="0"/>
          </a:p>
          <a:p>
            <a:pPr lvl="2" rtl="0" hangingPunct="0"/>
            <a:r>
              <a:rPr lang="en-US" noProof="0" dirty="0" smtClean="0"/>
              <a:t>Take one and transform it into an equality</a:t>
            </a:r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Unique solution if it exists</a:t>
            </a:r>
          </a:p>
          <a:p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>
                <a:spLocks noResize="1"/>
              </p:cNvSpPr>
              <p:nvPr/>
            </p:nvSpPr>
            <p:spPr>
              <a:xfrm>
                <a:off x="3024259" y="1842197"/>
                <a:ext cx="3202563" cy="15209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fr-FR" sz="2400" b="1" i="1" smtClean="0">
                              <a:latin typeface="Cambria Math"/>
                            </a:rPr>
                          </m:ctrlPr>
                        </m:mPr>
                        <m:mr>
                          <m:e>
                            <m:func>
                              <m:funcPr>
                                <m:ctrlPr>
                                  <a:rPr lang="fr-FR" sz="2400" b="1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fr-FR" sz="2400" b="1" i="1">
                                        <a:latin typeface="Cambria Math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sz="2400"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fr-FR" sz="2400" b="1" i="1">
                                        <a:latin typeface="Cambria Math"/>
                                      </a:rPr>
                                      <m:t>𝒗</m:t>
                                    </m:r>
                                  </m:lim>
                                </m:limLow>
                              </m:fName>
                              <m:e>
                                <m:sSup>
                                  <m:sSupPr>
                                    <m:ctrlPr>
                                      <a:rPr lang="fr-FR" sz="2400" b="1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2400" b="1" i="1">
                                        <a:latin typeface="Cambria Math"/>
                                      </a:rPr>
                                      <m:t>𝒗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fr-FR" sz="2400"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fr-FR" sz="2400" b="1" i="1" smtClean="0"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2400" b="1" i="1" smtClean="0"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  <m:t>𝐐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fr-FR" sz="2400"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r>
                                  <a:rPr lang="fr-FR" sz="2400" b="1" i="1">
                                    <a:latin typeface="Cambria Math"/>
                                  </a:rPr>
                                  <m:t>𝒗</m:t>
                                </m:r>
                              </m:e>
                            </m:func>
                            <m:r>
                              <a:rPr lang="fr-FR" sz="2400" b="0" i="0">
                                <a:latin typeface="Cambria Math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fr-FR" sz="2400" b="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fr-FR" sz="2400" b="1" i="1">
                                    <a:latin typeface="Cambria Math"/>
                                  </a:rPr>
                                  <m:t>𝒅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fr-FR" sz="240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a:rPr lang="fr-FR" sz="2400" b="1" i="1">
                                <a:latin typeface="Cambria Math"/>
                              </a:rPr>
                              <m:t>𝒗</m:t>
                            </m:r>
                          </m:e>
                        </m:mr>
                        <m:mr>
                          <m:e>
                            <m:r>
                              <m:rPr>
                                <m:sty m:val="p"/>
                              </m:rPr>
                              <a:rPr lang="fr-FR" sz="2400">
                                <a:latin typeface="Cambria Math"/>
                                <a:cs typeface="Times New Roman" panose="02020603050405020304" pitchFamily="18" charset="0"/>
                              </a:rPr>
                              <m:t>subject</m:t>
                            </m:r>
                            <m:r>
                              <a:rPr lang="fr-FR" sz="2400">
                                <a:latin typeface="Cambria Math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fr-FR" sz="2400">
                                <a:latin typeface="Cambria Math"/>
                                <a:cs typeface="Times New Roman" panose="02020603050405020304" pitchFamily="18" charset="0"/>
                              </a:rPr>
                              <m:t>to</m:t>
                            </m:r>
                            <m:r>
                              <a:rPr lang="fr-FR" sz="2400" b="1" i="1">
                                <a:latin typeface="Cambria Math"/>
                                <a:cs typeface="Times New Roman" panose="02020603050405020304" pitchFamily="18" charset="0"/>
                              </a:rPr>
                              <m:t> </m:t>
                            </m:r>
                            <m:d>
                              <m:dPr>
                                <m:begChr m:val="{"/>
                                <m:endChr m:val=""/>
                                <m:ctrlPr>
                                  <a:rPr lang="fr-FR" sz="2400" b="1" i="1">
                                    <a:latin typeface="Cambria Math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fr-FR" sz="2400" b="1" i="1"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fr-FR" sz="2400" b="1" i="1">
                                              <a:latin typeface="Cambria Math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sz="2400" b="1" i="1">
                                              <a:latin typeface="Cambria Math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fr-FR" sz="2400" b="0" i="1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fr-FR" sz="2400">
                                              <a:latin typeface="Cambria Math"/>
                                              <a:cs typeface="Times New Roman" panose="020206030504050203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bSup>
                                      <m:r>
                                        <a:rPr lang="fr-FR" sz="2400" b="0" i="1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2400" b="0" i="1">
                                          <a:latin typeface="Cambria Math"/>
                                        </a:rPr>
                                        <m:t>𝑣</m:t>
                                      </m:r>
                                      <m:r>
                                        <a:rPr lang="fr-FR" sz="2400" b="0" i="0">
                                          <a:latin typeface="Cambria Math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fr-FR" sz="2400" b="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b="0" i="1">
                                              <a:latin typeface="Cambria Math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fr-FR" sz="2400" b="0" i="1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fr-FR" sz="2400" b="1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fr-FR" sz="2400" b="1" i="1">
                                              <a:latin typeface="Cambria Math"/>
                                            </a:rPr>
                                            <m:t>𝒄</m:t>
                                          </m:r>
                                        </m:e>
                                        <m:sub>
                                          <m:r>
                                            <a:rPr lang="fr-FR" sz="2400" b="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sty m:val="p"/>
                                            </m:rPr>
                                            <a:rPr lang="fr-FR" sz="2400">
                                              <a:latin typeface="Cambria Math"/>
                                              <a:cs typeface="Times New Roman" panose="02020603050405020304" pitchFamily="18" charset="0"/>
                                            </a:rPr>
                                            <m:t>T</m:t>
                                          </m:r>
                                        </m:sup>
                                      </m:sSubSup>
                                      <m:r>
                                        <a:rPr lang="fr-FR" sz="2400" b="0" i="1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fr-FR" sz="2400" b="0" i="1">
                                          <a:latin typeface="Cambria Math"/>
                                        </a:rPr>
                                        <m:t>𝑣</m:t>
                                      </m:r>
                                      <m:r>
                                        <a:rPr lang="fr-FR" sz="2400" b="0" i="0">
                                          <a:latin typeface="Cambria Math"/>
                                        </a:rPr>
                                        <m:t>≤</m:t>
                                      </m:r>
                                      <m:sSub>
                                        <m:sSubPr>
                                          <m:ctrlPr>
                                            <a:rPr lang="fr-FR" sz="2400" b="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b="0" i="1">
                                              <a:latin typeface="Cambria Math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fr-FR" sz="2400" b="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fr-FR" sz="2400" b="1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259" y="1842197"/>
                <a:ext cx="3202563" cy="152090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549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Ex: Fitting with Rational Functions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 to BRDF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>
                <a:spLocks noChangeAspect="1"/>
              </p:cNvSpPr>
              <p:nvPr/>
            </p:nvSpPr>
            <p:spPr>
              <a:xfrm>
                <a:off x="255434" y="4762161"/>
                <a:ext cx="8633133" cy="12520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/>
                          <a:ea typeface="Cambria Math"/>
                        </a:rPr>
                        <m:t>𝜌</m:t>
                      </m:r>
                      <m:r>
                        <a:rPr lang="fr-FR" sz="3200" b="0" i="1" smtClean="0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fr-FR" sz="32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3200" b="0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fr-FR" sz="3200" b="0" i="1" smtClean="0">
                          <a:latin typeface="Cambria Math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fr-FR" sz="32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3200" b="0" i="1" smtClean="0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/>
                              <a:ea typeface="Cambria Math"/>
                            </a:rPr>
                            <m:t>𝑜</m:t>
                          </m:r>
                        </m:sub>
                      </m:sSub>
                      <m:r>
                        <a:rPr lang="fr-FR" sz="3200" b="0" i="1" smtClean="0">
                          <a:latin typeface="Cambria Math"/>
                          <a:ea typeface="Cambria Math"/>
                        </a:rPr>
                        <m:t>)≈</m:t>
                      </m:r>
                      <m:sSub>
                        <m:sSubPr>
                          <m:ctrlPr>
                            <a:rPr lang="fr-FR" sz="32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3200" b="0" i="0" smtClean="0">
                              <a:latin typeface="Cambria Math"/>
                              <a:ea typeface="Cambria Math"/>
                            </a:rPr>
                            <m:t>r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/>
                              <a:ea typeface="Cambria Math"/>
                            </a:rPr>
                            <m:t>𝑁</m:t>
                          </m:r>
                          <m:r>
                            <a:rPr lang="fr-FR" sz="3200" b="0" i="0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sz="3200" b="0" i="1" smtClean="0">
                              <a:latin typeface="Cambria Math"/>
                              <a:ea typeface="Cambria Math"/>
                            </a:rPr>
                            <m:t>𝑀</m:t>
                          </m:r>
                        </m:sub>
                      </m:sSub>
                      <m:r>
                        <a:rPr lang="fr-FR" sz="3200" i="1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fr-FR" sz="32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3200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fr-FR" sz="3200" i="1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fr-FR" sz="3200" i="1">
                          <a:latin typeface="Cambria Math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fr-FR" sz="32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3200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  <m:sub>
                          <m:r>
                            <a:rPr lang="fr-FR" sz="3200" i="1">
                              <a:latin typeface="Cambria Math"/>
                              <a:ea typeface="Cambria Math"/>
                            </a:rPr>
                            <m:t>𝑜</m:t>
                          </m:r>
                        </m:sub>
                      </m:sSub>
                      <m:r>
                        <a:rPr lang="fr-FR" sz="3200" i="1">
                          <a:latin typeface="Cambria Math"/>
                          <a:ea typeface="Cambria Math"/>
                        </a:rPr>
                        <m:t>)</m:t>
                      </m:r>
                      <m:r>
                        <a:rPr lang="en-US" sz="3200" dirty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i="1" dirty="0" smtClean="0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3200" i="1" dirty="0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fr-FR" sz="3200" b="0" i="1" dirty="0" smtClean="0">
                                  <a:latin typeface="Cambria Math"/>
                                </a:rPr>
                                <m:t>𝑚</m:t>
                              </m:r>
                              <m:r>
                                <a:rPr lang="fr-FR" sz="3200" b="0" i="1" dirty="0" smtClean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FR" sz="3200" b="0" i="1" dirty="0" smtClean="0">
                                  <a:latin typeface="Cambria Math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fr-FR" sz="3200" b="0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3200" b="0" i="1" dirty="0" smtClean="0"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fr-FR" sz="3200" b="0" i="1" dirty="0" smtClean="0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sz="3200" b="0" i="1" dirty="0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3200" b="0" i="1" dirty="0" smtClean="0"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fr-FR" sz="3200" b="0" i="1" dirty="0" smtClean="0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fr-FR" sz="3200" i="1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fr-FR" sz="32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3200" i="1"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fr-FR" sz="32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fr-FR" sz="3200" i="1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sz="32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3200" i="1"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fr-FR" sz="3200" i="1">
                                      <a:latin typeface="Cambria Math"/>
                                      <a:ea typeface="Cambria Math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fr-FR" sz="3200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3200" i="1" dirty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fr-FR" sz="3200" b="0" i="1" dirty="0" smtClean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fr-FR" sz="3200" i="1" dirty="0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fr-FR" sz="3200" i="1" dirty="0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fr-FR" sz="3200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3200" b="0" i="1" dirty="0" smtClean="0">
                                      <a:latin typeface="Cambria Math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fr-FR" sz="3200" b="0" i="1" dirty="0" smtClean="0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sz="3200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3200" i="1" dirty="0"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fr-FR" sz="3200" b="0" i="1" dirty="0" smtClean="0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fr-FR" sz="3200" i="1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fr-FR" sz="32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3200" i="1"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fr-FR" sz="3200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fr-FR" sz="3200" i="1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sz="32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3200" i="1"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fr-FR" sz="3200" i="1">
                                      <a:latin typeface="Cambria Math"/>
                                      <a:ea typeface="Cambria Math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fr-FR" sz="3200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34" y="4762161"/>
                <a:ext cx="8633133" cy="125207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491" y="1251313"/>
            <a:ext cx="5134069" cy="3212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96866" y="6024250"/>
            <a:ext cx="3450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[</a:t>
            </a:r>
            <a:r>
              <a:rPr lang="fr-FR" dirty="0" err="1" smtClean="0"/>
              <a:t>Pacanowski</a:t>
            </a:r>
            <a:r>
              <a:rPr lang="fr-FR" dirty="0" smtClean="0"/>
              <a:t> et al., TVCG 2012]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75" y="1797268"/>
            <a:ext cx="3084716" cy="3181787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72353" y="4635060"/>
            <a:ext cx="2360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MERL MIT </a:t>
            </a:r>
            <a:r>
              <a:rPr lang="fr-FR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23418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approximation and analysis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Data from real measurements</a:t>
            </a:r>
          </a:p>
          <a:p>
            <a:pPr lvl="1"/>
            <a:r>
              <a:rPr lang="en-US" noProof="0" dirty="0" smtClean="0"/>
              <a:t>How to use them in simulation / rendering ?</a:t>
            </a:r>
          </a:p>
          <a:p>
            <a:pPr lvl="1"/>
            <a:r>
              <a:rPr lang="en-US" noProof="0" dirty="0" smtClean="0"/>
              <a:t>How to study the general behavior ?</a:t>
            </a:r>
          </a:p>
          <a:p>
            <a:pPr lvl="2"/>
            <a:r>
              <a:rPr lang="en-US" noProof="0" dirty="0" smtClean="0"/>
              <a:t>Ex: data </a:t>
            </a:r>
            <a:r>
              <a:rPr lang="en-US" dirty="0" smtClean="0"/>
              <a:t>extrapolation in statistics  </a:t>
            </a:r>
            <a:endParaRPr lang="en-US" noProof="0" dirty="0" smtClean="0"/>
          </a:p>
        </p:txBody>
      </p:sp>
      <p:graphicFrame>
        <p:nvGraphicFramePr>
          <p:cNvPr id="4" name="Graphique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4894965"/>
              </p:ext>
            </p:extLst>
          </p:nvPr>
        </p:nvGraphicFramePr>
        <p:xfrm>
          <a:off x="2286000" y="352446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Ellipse 4"/>
          <p:cNvSpPr/>
          <p:nvPr/>
        </p:nvSpPr>
        <p:spPr bwMode="auto">
          <a:xfrm>
            <a:off x="4660132" y="5664758"/>
            <a:ext cx="90435" cy="100484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41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Rational Polynomial vs Polynomial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>
              <a:buNone/>
            </a:pPr>
            <a:r>
              <a:rPr lang="fr-FR" dirty="0" err="1" smtClean="0"/>
              <a:t>Faster</a:t>
            </a:r>
            <a:r>
              <a:rPr lang="fr-FR" dirty="0" smtClean="0"/>
              <a:t> approximation of </a:t>
            </a:r>
            <a:r>
              <a:rPr lang="fr-FR" dirty="0" err="1" smtClean="0"/>
              <a:t>strong</a:t>
            </a:r>
            <a:r>
              <a:rPr lang="fr-FR" dirty="0" smtClean="0"/>
              <a:t> variations</a:t>
            </a:r>
          </a:p>
        </p:txBody>
      </p:sp>
      <p:pic>
        <p:nvPicPr>
          <p:cNvPr id="1100" name="Picture 7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" y="1988088"/>
            <a:ext cx="4443413" cy="3107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1" name="Picture 7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501" y="2022019"/>
            <a:ext cx="4374631" cy="3073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ZoneTexte 52"/>
              <p:cNvSpPr txBox="1"/>
              <p:nvPr/>
            </p:nvSpPr>
            <p:spPr>
              <a:xfrm>
                <a:off x="1002084" y="5444359"/>
                <a:ext cx="2536079" cy="4071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 smtClean="0"/>
                  <a:t> with 7 parameters</a:t>
                </a:r>
                <a:endParaRPr lang="en-US" dirty="0"/>
              </a:p>
            </p:txBody>
          </p:sp>
        </mc:Choice>
        <mc:Fallback xmlns="">
          <p:sp>
            <p:nvSpPr>
              <p:cNvPr id="53" name="ZoneTexte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084" y="5444359"/>
                <a:ext cx="2536079" cy="407163"/>
              </a:xfrm>
              <a:prstGeom prst="rect">
                <a:avLst/>
              </a:prstGeom>
              <a:blipFill rotWithShape="1">
                <a:blip r:embed="rId5"/>
                <a:stretch>
                  <a:fillRect r="-1923" b="-23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ZoneTexte 59"/>
          <p:cNvSpPr txBox="1"/>
          <p:nvPr/>
        </p:nvSpPr>
        <p:spPr>
          <a:xfrm>
            <a:off x="5079124" y="5463274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Steep function with 7 parameters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3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Approximation with Rational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507288" cy="4785395"/>
          </a:xfrm>
        </p:spPr>
        <p:txBody>
          <a:bodyPr/>
          <a:lstStyle/>
          <a:p>
            <a:r>
              <a:rPr lang="en-US" dirty="0" smtClean="0">
                <a:sym typeface="Wingdings" pitchFamily="2" charset="2"/>
              </a:rPr>
              <a:t>Specialized linear methods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DCA: Simplex</a:t>
            </a:r>
          </a:p>
          <a:p>
            <a:pPr lvl="2"/>
            <a:r>
              <a:rPr lang="en-US" dirty="0" smtClean="0">
                <a:sym typeface="Wingdings" pitchFamily="2" charset="2"/>
              </a:rPr>
              <a:t>Improvement by [</a:t>
            </a:r>
            <a:r>
              <a:rPr lang="en-US" dirty="0" err="1" smtClean="0">
                <a:sym typeface="Wingdings" pitchFamily="2" charset="2"/>
              </a:rPr>
              <a:t>Papamarkos</a:t>
            </a:r>
            <a:r>
              <a:rPr lang="en-US" dirty="0" smtClean="0">
                <a:sym typeface="Wingdings" pitchFamily="2" charset="2"/>
              </a:rPr>
              <a:t> 1988]</a:t>
            </a:r>
          </a:p>
          <a:p>
            <a:pPr lvl="1">
              <a:buFont typeface="Wingdings"/>
              <a:buChar char="è"/>
            </a:pPr>
            <a:r>
              <a:rPr lang="en-US" dirty="0" smtClean="0">
                <a:sym typeface="Wingdings" pitchFamily="2" charset="2"/>
              </a:rPr>
              <a:t> Free-pole solution  </a:t>
            </a:r>
          </a:p>
          <a:p>
            <a:pPr lvl="1">
              <a:buFont typeface="Wingdings"/>
              <a:buChar char="è"/>
            </a:pPr>
            <a:r>
              <a:rPr lang="en-US" dirty="0" smtClean="0">
                <a:sym typeface="Wingdings" pitchFamily="2" charset="2"/>
              </a:rPr>
              <a:t> Numerical stability</a:t>
            </a:r>
          </a:p>
          <a:p>
            <a:r>
              <a:rPr lang="en-US" dirty="0" smtClean="0">
                <a:sym typeface="Wingdings" pitchFamily="2" charset="2"/>
              </a:rPr>
              <a:t>New method based on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sym typeface="Wingdings" pitchFamily="2" charset="2"/>
              </a:rPr>
              <a:t>vertical-segment </a:t>
            </a:r>
            <a:r>
              <a:rPr lang="en-US" dirty="0" smtClean="0">
                <a:solidFill>
                  <a:srgbClr val="FFC000"/>
                </a:solidFill>
                <a:sym typeface="Wingdings" pitchFamily="2" charset="2"/>
              </a:rPr>
              <a:t>	</a:t>
            </a:r>
            <a:r>
              <a:rPr lang="en-US" sz="3600" dirty="0" smtClean="0">
                <a:sym typeface="Wingdings" pitchFamily="2" charset="2"/>
              </a:rPr>
              <a:t>[</a:t>
            </a:r>
            <a:r>
              <a:rPr lang="en-US" sz="2400" dirty="0" err="1" smtClean="0">
                <a:sym typeface="Wingdings" pitchFamily="2" charset="2"/>
              </a:rPr>
              <a:t>Celis</a:t>
            </a:r>
            <a:r>
              <a:rPr lang="en-US" sz="2400" dirty="0" smtClean="0">
                <a:sym typeface="Wingdings" pitchFamily="2" charset="2"/>
              </a:rPr>
              <a:t> et al. 2007</a:t>
            </a:r>
            <a:r>
              <a:rPr lang="en-US" sz="3600" dirty="0" smtClean="0">
                <a:sym typeface="Wingdings" pitchFamily="2" charset="2"/>
              </a:rPr>
              <a:t>]</a:t>
            </a:r>
            <a:endParaRPr lang="en-US" sz="36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48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Vertical Segments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rot="5400000" flipH="1" flipV="1">
            <a:off x="-198782" y="2078967"/>
            <a:ext cx="1546737" cy="120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574442" y="2852304"/>
            <a:ext cx="480498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" name="Oval 8"/>
          <p:cNvSpPr>
            <a:spLocks noChangeAspect="1"/>
          </p:cNvSpPr>
          <p:nvPr/>
        </p:nvSpPr>
        <p:spPr>
          <a:xfrm>
            <a:off x="616500" y="1973444"/>
            <a:ext cx="162863" cy="1628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186565" y="1647682"/>
            <a:ext cx="162863" cy="1628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512326" y="1484783"/>
            <a:ext cx="162863" cy="1628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1838106" y="1566223"/>
            <a:ext cx="162863" cy="1628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2163850" y="1810563"/>
            <a:ext cx="162863" cy="1628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3466914" y="1982926"/>
            <a:ext cx="162863" cy="1628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4036997" y="2462086"/>
            <a:ext cx="162863" cy="1628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4769961" y="2173067"/>
            <a:ext cx="162863" cy="16286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8" name="Group 37"/>
          <p:cNvGrpSpPr/>
          <p:nvPr/>
        </p:nvGrpSpPr>
        <p:grpSpPr>
          <a:xfrm>
            <a:off x="683568" y="1340768"/>
            <a:ext cx="4176464" cy="1512168"/>
            <a:chOff x="683568" y="1340768"/>
            <a:chExt cx="4176464" cy="1512168"/>
          </a:xfrm>
        </p:grpSpPr>
        <p:cxnSp>
          <p:nvCxnSpPr>
            <p:cNvPr id="20" name="Straight Arrow Connector 19"/>
            <p:cNvCxnSpPr>
              <a:cxnSpLocks noChangeAspect="1"/>
            </p:cNvCxnSpPr>
            <p:nvPr/>
          </p:nvCxnSpPr>
          <p:spPr>
            <a:xfrm rot="5400000" flipH="1" flipV="1">
              <a:off x="1782612" y="1897153"/>
              <a:ext cx="969508" cy="755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Dot"/>
              <a:headEnd type="oval" w="sm" len="sm"/>
              <a:tailEnd type="oval" w="sm" len="sm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cxnSpLocks noChangeAspect="1"/>
            </p:cNvCxnSpPr>
            <p:nvPr/>
          </p:nvCxnSpPr>
          <p:spPr>
            <a:xfrm flipV="1">
              <a:off x="3563887" y="1700808"/>
              <a:ext cx="1" cy="72008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Dot"/>
              <a:headEnd type="oval" w="sm" len="sm"/>
              <a:tailEnd type="oval" w="sm" len="sm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cxnSpLocks noChangeAspect="1"/>
            </p:cNvCxnSpPr>
            <p:nvPr/>
          </p:nvCxnSpPr>
          <p:spPr>
            <a:xfrm flipV="1">
              <a:off x="4139952" y="2204864"/>
              <a:ext cx="0" cy="648072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Dot"/>
              <a:headEnd type="oval" w="sm" len="sm"/>
              <a:tailEnd type="oval" w="sm" len="sm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cxnSpLocks noChangeAspect="1"/>
            </p:cNvCxnSpPr>
            <p:nvPr/>
          </p:nvCxnSpPr>
          <p:spPr>
            <a:xfrm flipV="1">
              <a:off x="4860032" y="2132856"/>
              <a:ext cx="0" cy="432048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Dot"/>
              <a:headEnd type="oval" w="sm" len="sm"/>
              <a:tailEnd type="oval" w="sm" len="sm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cxnSpLocks noChangeAspect="1"/>
            </p:cNvCxnSpPr>
            <p:nvPr/>
          </p:nvCxnSpPr>
          <p:spPr>
            <a:xfrm flipV="1">
              <a:off x="683568" y="1844824"/>
              <a:ext cx="1" cy="681476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Dot"/>
              <a:headEnd type="oval" w="sm" len="sm"/>
              <a:tailEnd type="oval" w="sm" len="sm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cxnSpLocks noChangeAspect="1"/>
            </p:cNvCxnSpPr>
            <p:nvPr/>
          </p:nvCxnSpPr>
          <p:spPr>
            <a:xfrm flipH="1" flipV="1">
              <a:off x="1260386" y="1484784"/>
              <a:ext cx="1" cy="432048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Dot"/>
              <a:headEnd type="oval" w="sm" len="sm"/>
              <a:tailEnd type="oval" w="sm" len="sm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cxnSpLocks noChangeAspect="1"/>
            </p:cNvCxnSpPr>
            <p:nvPr/>
          </p:nvCxnSpPr>
          <p:spPr>
            <a:xfrm flipH="1" flipV="1">
              <a:off x="1619672" y="1340768"/>
              <a:ext cx="1" cy="432048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Dot"/>
              <a:headEnd type="oval" w="sm" len="sm"/>
              <a:tailEnd type="oval" w="sm" len="sm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cxnSpLocks noChangeAspect="1"/>
            </p:cNvCxnSpPr>
            <p:nvPr/>
          </p:nvCxnSpPr>
          <p:spPr>
            <a:xfrm flipH="1" flipV="1">
              <a:off x="1907704" y="1412776"/>
              <a:ext cx="1" cy="432048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Dot"/>
              <a:headEnd type="oval" w="sm" len="sm"/>
              <a:tailEnd type="oval" w="sm" len="sm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34" name="Freeform 33"/>
          <p:cNvSpPr/>
          <p:nvPr/>
        </p:nvSpPr>
        <p:spPr>
          <a:xfrm>
            <a:off x="683568" y="1448780"/>
            <a:ext cx="4320480" cy="1278400"/>
          </a:xfrm>
          <a:custGeom>
            <a:avLst/>
            <a:gdLst>
              <a:gd name="connsiteX0" fmla="*/ 0 w 2806700"/>
              <a:gd name="connsiteY0" fmla="*/ 586317 h 1329267"/>
              <a:gd name="connsiteX1" fmla="*/ 393700 w 2806700"/>
              <a:gd name="connsiteY1" fmla="*/ 192617 h 1329267"/>
              <a:gd name="connsiteX2" fmla="*/ 736600 w 2806700"/>
              <a:gd name="connsiteY2" fmla="*/ 40217 h 1329267"/>
              <a:gd name="connsiteX3" fmla="*/ 1143000 w 2806700"/>
              <a:gd name="connsiteY3" fmla="*/ 433917 h 1329267"/>
              <a:gd name="connsiteX4" fmla="*/ 1917700 w 2806700"/>
              <a:gd name="connsiteY4" fmla="*/ 624417 h 1329267"/>
              <a:gd name="connsiteX5" fmla="*/ 2146300 w 2806700"/>
              <a:gd name="connsiteY5" fmla="*/ 1259417 h 1329267"/>
              <a:gd name="connsiteX6" fmla="*/ 2806700 w 2806700"/>
              <a:gd name="connsiteY6" fmla="*/ 1043517 h 1329267"/>
              <a:gd name="connsiteX0" fmla="*/ 0 w 2806700"/>
              <a:gd name="connsiteY0" fmla="*/ 722758 h 1486374"/>
              <a:gd name="connsiteX1" fmla="*/ 393700 w 2806700"/>
              <a:gd name="connsiteY1" fmla="*/ 329058 h 1486374"/>
              <a:gd name="connsiteX2" fmla="*/ 736600 w 2806700"/>
              <a:gd name="connsiteY2" fmla="*/ 176658 h 1486374"/>
              <a:gd name="connsiteX3" fmla="*/ 1427136 w 2806700"/>
              <a:gd name="connsiteY3" fmla="*/ 1389007 h 1486374"/>
              <a:gd name="connsiteX4" fmla="*/ 1917700 w 2806700"/>
              <a:gd name="connsiteY4" fmla="*/ 760858 h 1486374"/>
              <a:gd name="connsiteX5" fmla="*/ 2146300 w 2806700"/>
              <a:gd name="connsiteY5" fmla="*/ 1395858 h 1486374"/>
              <a:gd name="connsiteX6" fmla="*/ 2806700 w 2806700"/>
              <a:gd name="connsiteY6" fmla="*/ 1179958 h 1486374"/>
              <a:gd name="connsiteX0" fmla="*/ 0 w 2806700"/>
              <a:gd name="connsiteY0" fmla="*/ 644472 h 1387421"/>
              <a:gd name="connsiteX1" fmla="*/ 393700 w 2806700"/>
              <a:gd name="connsiteY1" fmla="*/ 250772 h 1387421"/>
              <a:gd name="connsiteX2" fmla="*/ 736600 w 2806700"/>
              <a:gd name="connsiteY2" fmla="*/ 98372 h 1387421"/>
              <a:gd name="connsiteX3" fmla="*/ 1379564 w 2806700"/>
              <a:gd name="connsiteY3" fmla="*/ 841007 h 1387421"/>
              <a:gd name="connsiteX4" fmla="*/ 1917700 w 2806700"/>
              <a:gd name="connsiteY4" fmla="*/ 682572 h 1387421"/>
              <a:gd name="connsiteX5" fmla="*/ 2146300 w 2806700"/>
              <a:gd name="connsiteY5" fmla="*/ 1317572 h 1387421"/>
              <a:gd name="connsiteX6" fmla="*/ 2806700 w 2806700"/>
              <a:gd name="connsiteY6" fmla="*/ 1101672 h 1387421"/>
              <a:gd name="connsiteX0" fmla="*/ 0 w 2806700"/>
              <a:gd name="connsiteY0" fmla="*/ 528120 h 1271070"/>
              <a:gd name="connsiteX1" fmla="*/ 393700 w 2806700"/>
              <a:gd name="connsiteY1" fmla="*/ 134420 h 1271070"/>
              <a:gd name="connsiteX2" fmla="*/ 713568 w 2806700"/>
              <a:gd name="connsiteY2" fmla="*/ 98372 h 1271070"/>
              <a:gd name="connsiteX3" fmla="*/ 1379564 w 2806700"/>
              <a:gd name="connsiteY3" fmla="*/ 724655 h 1271070"/>
              <a:gd name="connsiteX4" fmla="*/ 1917700 w 2806700"/>
              <a:gd name="connsiteY4" fmla="*/ 566220 h 1271070"/>
              <a:gd name="connsiteX5" fmla="*/ 2146300 w 2806700"/>
              <a:gd name="connsiteY5" fmla="*/ 1201220 h 1271070"/>
              <a:gd name="connsiteX6" fmla="*/ 2806700 w 2806700"/>
              <a:gd name="connsiteY6" fmla="*/ 985320 h 1271070"/>
              <a:gd name="connsiteX0" fmla="*/ 0 w 2806700"/>
              <a:gd name="connsiteY0" fmla="*/ 481938 h 1224888"/>
              <a:gd name="connsiteX1" fmla="*/ 380569 w 2806700"/>
              <a:gd name="connsiteY1" fmla="*/ 365331 h 1224888"/>
              <a:gd name="connsiteX2" fmla="*/ 713568 w 2806700"/>
              <a:gd name="connsiteY2" fmla="*/ 52190 h 1224888"/>
              <a:gd name="connsiteX3" fmla="*/ 1379564 w 2806700"/>
              <a:gd name="connsiteY3" fmla="*/ 678473 h 1224888"/>
              <a:gd name="connsiteX4" fmla="*/ 1917700 w 2806700"/>
              <a:gd name="connsiteY4" fmla="*/ 520038 h 1224888"/>
              <a:gd name="connsiteX5" fmla="*/ 2146300 w 2806700"/>
              <a:gd name="connsiteY5" fmla="*/ 1155038 h 1224888"/>
              <a:gd name="connsiteX6" fmla="*/ 2806700 w 2806700"/>
              <a:gd name="connsiteY6" fmla="*/ 939138 h 1224888"/>
              <a:gd name="connsiteX0" fmla="*/ 0 w 2806700"/>
              <a:gd name="connsiteY0" fmla="*/ 529779 h 1272729"/>
              <a:gd name="connsiteX1" fmla="*/ 332998 w 2806700"/>
              <a:gd name="connsiteY1" fmla="*/ 126126 h 1272729"/>
              <a:gd name="connsiteX2" fmla="*/ 713568 w 2806700"/>
              <a:gd name="connsiteY2" fmla="*/ 100031 h 1272729"/>
              <a:gd name="connsiteX3" fmla="*/ 1379564 w 2806700"/>
              <a:gd name="connsiteY3" fmla="*/ 726314 h 1272729"/>
              <a:gd name="connsiteX4" fmla="*/ 1917700 w 2806700"/>
              <a:gd name="connsiteY4" fmla="*/ 567879 h 1272729"/>
              <a:gd name="connsiteX5" fmla="*/ 2146300 w 2806700"/>
              <a:gd name="connsiteY5" fmla="*/ 1202879 h 1272729"/>
              <a:gd name="connsiteX6" fmla="*/ 2806700 w 2806700"/>
              <a:gd name="connsiteY6" fmla="*/ 986979 h 1272729"/>
              <a:gd name="connsiteX0" fmla="*/ 0 w 2854271"/>
              <a:gd name="connsiteY0" fmla="*/ 830695 h 1272729"/>
              <a:gd name="connsiteX1" fmla="*/ 380569 w 2854271"/>
              <a:gd name="connsiteY1" fmla="*/ 126126 h 1272729"/>
              <a:gd name="connsiteX2" fmla="*/ 761139 w 2854271"/>
              <a:gd name="connsiteY2" fmla="*/ 100031 h 1272729"/>
              <a:gd name="connsiteX3" fmla="*/ 1427135 w 2854271"/>
              <a:gd name="connsiteY3" fmla="*/ 726314 h 1272729"/>
              <a:gd name="connsiteX4" fmla="*/ 1965271 w 2854271"/>
              <a:gd name="connsiteY4" fmla="*/ 567879 h 1272729"/>
              <a:gd name="connsiteX5" fmla="*/ 2193871 w 2854271"/>
              <a:gd name="connsiteY5" fmla="*/ 1202879 h 1272729"/>
              <a:gd name="connsiteX6" fmla="*/ 2854271 w 2854271"/>
              <a:gd name="connsiteY6" fmla="*/ 986979 h 1272729"/>
              <a:gd name="connsiteX0" fmla="*/ 0 w 2854271"/>
              <a:gd name="connsiteY0" fmla="*/ 982915 h 1424949"/>
              <a:gd name="connsiteX1" fmla="*/ 380569 w 2854271"/>
              <a:gd name="connsiteY1" fmla="*/ 121777 h 1424949"/>
              <a:gd name="connsiteX2" fmla="*/ 761139 w 2854271"/>
              <a:gd name="connsiteY2" fmla="*/ 252251 h 1424949"/>
              <a:gd name="connsiteX3" fmla="*/ 1427135 w 2854271"/>
              <a:gd name="connsiteY3" fmla="*/ 878534 h 1424949"/>
              <a:gd name="connsiteX4" fmla="*/ 1965271 w 2854271"/>
              <a:gd name="connsiteY4" fmla="*/ 720099 h 1424949"/>
              <a:gd name="connsiteX5" fmla="*/ 2193871 w 2854271"/>
              <a:gd name="connsiteY5" fmla="*/ 1355099 h 1424949"/>
              <a:gd name="connsiteX6" fmla="*/ 2854271 w 2854271"/>
              <a:gd name="connsiteY6" fmla="*/ 1139199 h 1424949"/>
              <a:gd name="connsiteX0" fmla="*/ 0 w 2854271"/>
              <a:gd name="connsiteY0" fmla="*/ 978566 h 1420600"/>
              <a:gd name="connsiteX1" fmla="*/ 380569 w 2854271"/>
              <a:gd name="connsiteY1" fmla="*/ 117428 h 1420600"/>
              <a:gd name="connsiteX2" fmla="*/ 761139 w 2854271"/>
              <a:gd name="connsiteY2" fmla="*/ 273998 h 1420600"/>
              <a:gd name="connsiteX3" fmla="*/ 1427135 w 2854271"/>
              <a:gd name="connsiteY3" fmla="*/ 874185 h 1420600"/>
              <a:gd name="connsiteX4" fmla="*/ 1965271 w 2854271"/>
              <a:gd name="connsiteY4" fmla="*/ 715750 h 1420600"/>
              <a:gd name="connsiteX5" fmla="*/ 2193871 w 2854271"/>
              <a:gd name="connsiteY5" fmla="*/ 1350750 h 1420600"/>
              <a:gd name="connsiteX6" fmla="*/ 2854271 w 2854271"/>
              <a:gd name="connsiteY6" fmla="*/ 1134850 h 1420600"/>
              <a:gd name="connsiteX0" fmla="*/ 0 w 2854271"/>
              <a:gd name="connsiteY0" fmla="*/ 978566 h 1420600"/>
              <a:gd name="connsiteX1" fmla="*/ 380569 w 2854271"/>
              <a:gd name="connsiteY1" fmla="*/ 117428 h 1420600"/>
              <a:gd name="connsiteX2" fmla="*/ 761139 w 2854271"/>
              <a:gd name="connsiteY2" fmla="*/ 273998 h 1420600"/>
              <a:gd name="connsiteX3" fmla="*/ 1331993 w 2854271"/>
              <a:gd name="connsiteY3" fmla="*/ 978566 h 1420600"/>
              <a:gd name="connsiteX4" fmla="*/ 1965271 w 2854271"/>
              <a:gd name="connsiteY4" fmla="*/ 715750 h 1420600"/>
              <a:gd name="connsiteX5" fmla="*/ 2193871 w 2854271"/>
              <a:gd name="connsiteY5" fmla="*/ 1350750 h 1420600"/>
              <a:gd name="connsiteX6" fmla="*/ 2854271 w 2854271"/>
              <a:gd name="connsiteY6" fmla="*/ 1134850 h 1420600"/>
              <a:gd name="connsiteX0" fmla="*/ 0 w 2854271"/>
              <a:gd name="connsiteY0" fmla="*/ 978566 h 1389845"/>
              <a:gd name="connsiteX1" fmla="*/ 380569 w 2854271"/>
              <a:gd name="connsiteY1" fmla="*/ 117428 h 1389845"/>
              <a:gd name="connsiteX2" fmla="*/ 761139 w 2854271"/>
              <a:gd name="connsiteY2" fmla="*/ 273998 h 1389845"/>
              <a:gd name="connsiteX3" fmla="*/ 1331993 w 2854271"/>
              <a:gd name="connsiteY3" fmla="*/ 978566 h 1389845"/>
              <a:gd name="connsiteX4" fmla="*/ 1997990 w 2854271"/>
              <a:gd name="connsiteY4" fmla="*/ 900281 h 1389845"/>
              <a:gd name="connsiteX5" fmla="*/ 2193871 w 2854271"/>
              <a:gd name="connsiteY5" fmla="*/ 1350750 h 1389845"/>
              <a:gd name="connsiteX6" fmla="*/ 2854271 w 2854271"/>
              <a:gd name="connsiteY6" fmla="*/ 1134850 h 1389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4271" h="1389845">
                <a:moveTo>
                  <a:pt x="0" y="978566"/>
                </a:moveTo>
                <a:cubicBezTo>
                  <a:pt x="135466" y="827224"/>
                  <a:pt x="253713" y="234856"/>
                  <a:pt x="380569" y="117428"/>
                </a:cubicBezTo>
                <a:cubicBezTo>
                  <a:pt x="507425" y="0"/>
                  <a:pt x="602568" y="130475"/>
                  <a:pt x="761139" y="273998"/>
                </a:cubicBezTo>
                <a:cubicBezTo>
                  <a:pt x="919710" y="417521"/>
                  <a:pt x="1125851" y="874186"/>
                  <a:pt x="1331993" y="978566"/>
                </a:cubicBezTo>
                <a:cubicBezTo>
                  <a:pt x="1538135" y="1082946"/>
                  <a:pt x="1854344" y="838250"/>
                  <a:pt x="1997990" y="900281"/>
                </a:cubicBezTo>
                <a:cubicBezTo>
                  <a:pt x="2141636" y="962312"/>
                  <a:pt x="2051158" y="1311655"/>
                  <a:pt x="2193871" y="1350750"/>
                </a:cubicBezTo>
                <a:cubicBezTo>
                  <a:pt x="2336584" y="1389845"/>
                  <a:pt x="2598154" y="1277725"/>
                  <a:pt x="2854271" y="1134850"/>
                </a:cubicBez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Content Placeholder 2"/>
          <p:cNvSpPr>
            <a:spLocks noGrp="1"/>
          </p:cNvSpPr>
          <p:nvPr>
            <p:ph idx="1"/>
          </p:nvPr>
        </p:nvSpPr>
        <p:spPr>
          <a:xfrm>
            <a:off x="318356" y="5233886"/>
            <a:ext cx="8507288" cy="976165"/>
          </a:xfrm>
        </p:spPr>
        <p:txBody>
          <a:bodyPr>
            <a:spAutoFit/>
          </a:bodyPr>
          <a:lstStyle/>
          <a:p>
            <a:pPr algn="ctr">
              <a:buNone/>
            </a:pPr>
            <a:r>
              <a:rPr lang="en-US" dirty="0" smtClean="0">
                <a:sym typeface="Wingdings" pitchFamily="2" charset="2"/>
              </a:rPr>
              <a:t>Equivalent to a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convex quadratic </a:t>
            </a:r>
            <a:r>
              <a:rPr lang="en-US" dirty="0" smtClean="0"/>
              <a:t>optimization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/>
              <p:cNvSpPr txBox="1">
                <a:spLocks noChangeAspect="1"/>
              </p:cNvSpPr>
              <p:nvPr/>
            </p:nvSpPr>
            <p:spPr>
              <a:xfrm>
                <a:off x="6432751" y="1091598"/>
                <a:ext cx="1702966" cy="6423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bar>
                            <m:barPr>
                              <m:ctrlPr>
                                <a:rPr lang="fr-FR" sz="24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fr-FR" sz="24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bar>
                          <m:r>
                            <a:rPr lang="fr-FR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,</m:t>
                          </m:r>
                          <m:bar>
                            <m:barPr>
                              <m:pos m:val="top"/>
                              <m:ctrlPr>
                                <a:rPr lang="fr-FR" sz="24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barPr>
                            <m:e>
                              <m:sSub>
                                <m:sSubPr>
                                  <m:ctrlPr>
                                    <a:rPr lang="fr-FR" sz="24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fr-FR" sz="24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ba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ZoneTexte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751" y="1091598"/>
                <a:ext cx="1702966" cy="64235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>
                <a:spLocks noChangeAspect="1"/>
              </p:cNvSpPr>
              <p:nvPr/>
            </p:nvSpPr>
            <p:spPr>
              <a:xfrm>
                <a:off x="5879715" y="1856806"/>
                <a:ext cx="2809038" cy="8865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400" b="0" i="0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r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𝑁</m:t>
                          </m:r>
                          <m:r>
                            <a:rPr lang="fr-FR" sz="2400" b="0" i="0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fr-FR" sz="24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𝑀</m:t>
                          </m:r>
                        </m:sub>
                      </m:sSub>
                      <m:r>
                        <a:rPr lang="fr-FR" sz="2400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fr-FR" sz="24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fr-FR" sz="2400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  <m:r>
                        <a:rPr lang="en-US" sz="2400" dirty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2400" i="1" dirty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sz="2400" i="1" dirty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sz="2400" i="1" dirty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𝑛</m:t>
                              </m:r>
                              <m:r>
                                <a:rPr lang="fr-FR" sz="2400" i="1" dirty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fr-FR" sz="2400" i="1" dirty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  <m:r>
                            <a:rPr lang="fr-FR" sz="2400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) </m:t>
                          </m:r>
                        </m:num>
                        <m:den>
                          <m:sSub>
                            <m:sSubPr>
                              <m:ctrlPr>
                                <a:rPr lang="fr-FR" sz="2400" i="1" dirty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sz="2400" b="0" i="1" dirty="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fr-FR" sz="2400" i="1" dirty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𝑛</m:t>
                              </m:r>
                              <m:r>
                                <a:rPr lang="fr-FR" sz="2400" i="1" dirty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fr-FR" sz="2400" i="1" dirty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  <m:r>
                            <a:rPr lang="fr-FR" sz="2400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𝑥</m:t>
                          </m:r>
                          <m:r>
                            <a:rPr lang="fr-FR" sz="24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715" y="1856806"/>
                <a:ext cx="2809038" cy="88652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/>
              <p:cNvSpPr txBox="1">
                <a:spLocks noChangeAspect="1"/>
              </p:cNvSpPr>
              <p:nvPr/>
            </p:nvSpPr>
            <p:spPr>
              <a:xfrm>
                <a:off x="5295544" y="2612318"/>
                <a:ext cx="4424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ZoneTexte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544" y="2612318"/>
                <a:ext cx="442429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/>
              <p:cNvSpPr txBox="1">
                <a:spLocks noChangeAspect="1"/>
              </p:cNvSpPr>
              <p:nvPr/>
            </p:nvSpPr>
            <p:spPr>
              <a:xfrm>
                <a:off x="1490387" y="4110655"/>
                <a:ext cx="6163226" cy="8239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80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∀</m:t>
                    </m:r>
                    <m:r>
                      <a:rPr lang="fr-FR" sz="280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𝑖</m:t>
                    </m:r>
                    <m:r>
                      <a:rPr lang="fr-FR" sz="28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, </m:t>
                    </m:r>
                    <m:r>
                      <a:rPr lang="fr-FR" sz="2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  <a:ea typeface="Cambria Math"/>
                      </a:rPr>
                      <m:t> </m:t>
                    </m:r>
                    <m:bar>
                      <m:barPr>
                        <m:ctrlPr>
                          <a:rPr lang="fr-FR" sz="28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fr-FR" sz="2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fr-FR" sz="2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bar>
                    <m:r>
                      <a:rPr lang="fr-FR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≤</m:t>
                    </m:r>
                    <m:f>
                      <m:fPr>
                        <m:ctrlPr>
                          <a:rPr lang="en-US" sz="2800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2800" i="1" dirty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800" i="1" dirty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fr-FR" sz="2800" i="1" dirty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𝑛</m:t>
                            </m:r>
                            <m:r>
                              <a:rPr lang="fr-FR" sz="2800" i="1" dirty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fr-FR" sz="2800" i="1" dirty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  <m:r>
                          <a:rPr lang="fr-FR" sz="2800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 </m:t>
                        </m:r>
                        <m:d>
                          <m:dPr>
                            <m:ctrlPr>
                              <a:rPr lang="fr-FR" sz="2800" i="1" dirty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fr-FR" sz="2800" i="1" dirty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800" b="0" i="1" dirty="0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fr-FR" sz="2800" i="1" dirty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𝑛</m:t>
                            </m:r>
                            <m:r>
                              <a:rPr lang="fr-FR" sz="2800" i="1" dirty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fr-FR" sz="2800" i="1" dirty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  <m:r>
                          <a:rPr lang="fr-FR" sz="2800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 </m:t>
                        </m:r>
                        <m:d>
                          <m:dPr>
                            <m:ctrlPr>
                              <a:rPr lang="fr-FR" sz="2800" i="1" dirty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fr-FR" sz="2800" i="1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fr-FR" sz="2800" b="0" i="0" dirty="0" smtClean="0">
                        <a:solidFill>
                          <a:schemeClr val="tx1"/>
                        </a:solidFill>
                        <a:latin typeface="Cambria Math"/>
                      </a:rPr>
                      <m:t>≤</m:t>
                    </m:r>
                    <m:bar>
                      <m:barPr>
                        <m:pos m:val="top"/>
                        <m:ctrlPr>
                          <a:rPr lang="fr-FR" sz="2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fr-FR" sz="2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fr-FR" sz="2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bar>
                  </m:oMath>
                </a14:m>
                <a:r>
                  <a:rPr lang="en-US" sz="2800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fr-FR" sz="2800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fr-FR" sz="2800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fr-FR" sz="2800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fr-FR" sz="2800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fr-FR" sz="2800" i="1" dirty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fr-FR" sz="2800" i="1" dirty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d>
                    <m:r>
                      <a:rPr lang="fr-FR" sz="28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&gt;0</m:t>
                    </m:r>
                  </m:oMath>
                </a14:m>
                <a:r>
                  <a:rPr lang="en-US" sz="2800" dirty="0" smtClean="0">
                    <a:solidFill>
                      <a:schemeClr val="tx1"/>
                    </a:solidFill>
                  </a:rPr>
                  <a:t> </a:t>
                </a:r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ZoneTexte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0387" y="4110655"/>
                <a:ext cx="6163226" cy="82394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/>
              <p:cNvSpPr txBox="1">
                <a:spLocks noChangeAspect="1"/>
              </p:cNvSpPr>
              <p:nvPr/>
            </p:nvSpPr>
            <p:spPr>
              <a:xfrm>
                <a:off x="33899" y="4177949"/>
                <a:ext cx="9076203" cy="6893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80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∀</m:t>
                    </m:r>
                    <m:r>
                      <a:rPr lang="fr-FR" sz="280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𝑖</m:t>
                    </m:r>
                    <m:r>
                      <a:rPr lang="fr-FR" sz="28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, </m:t>
                    </m:r>
                    <m:r>
                      <a:rPr lang="fr-FR" sz="2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  <a:ea typeface="Cambria Math"/>
                      </a:rPr>
                      <m:t> </m:t>
                    </m:r>
                    <m:bar>
                      <m:barPr>
                        <m:ctrlPr>
                          <a:rPr lang="fr-FR" sz="28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fr-FR" sz="2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fr-FR" sz="2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bar>
                    <m:sSub>
                      <m:sSubPr>
                        <m:ctrlPr>
                          <a:rPr lang="fr-FR" sz="2800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fr-FR" sz="2800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fr-FR" sz="2800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fr-FR" sz="2800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fr-FR" sz="2800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fr-FR" sz="2800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fr-FR" sz="2800" i="1" dirty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fr-FR" sz="2800" i="1" dirty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d>
                    <m:r>
                      <a:rPr lang="fr-FR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fr-FR" sz="2800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fr-FR" sz="2800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fr-FR" sz="2800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fr-FR" sz="2800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fr-FR" sz="2800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fr-FR" sz="2800" i="1" dirty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fr-FR" sz="2800" i="1" dirty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d>
                    <m:r>
                      <a:rPr lang="fr-FR" sz="2800" b="0" i="0" dirty="0" smtClean="0">
                        <a:solidFill>
                          <a:schemeClr val="tx1"/>
                        </a:solidFill>
                        <a:latin typeface="Cambria Math"/>
                      </a:rPr>
                      <m:t>≤</m:t>
                    </m:r>
                    <m:bar>
                      <m:barPr>
                        <m:pos m:val="top"/>
                        <m:ctrlPr>
                          <a:rPr lang="fr-FR" sz="2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fr-FR" sz="2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sz="2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fr-FR" sz="2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bar>
                    <m:sSub>
                      <m:sSubPr>
                        <m:ctrlPr>
                          <a:rPr lang="fr-FR" sz="2800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fr-FR" sz="2800" b="0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fr-FR" sz="2800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fr-FR" sz="2800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fr-FR" sz="2800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fr-FR" sz="2800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fr-FR" sz="2800" i="1" dirty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fr-FR" sz="2800" i="1" dirty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8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fr-FR" sz="2800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fr-FR" sz="2800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fr-FR" sz="2800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fr-FR" sz="2800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fr-FR" sz="2800" i="1" dirty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fr-FR" sz="2800" i="1" dirty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fr-FR" sz="2800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d>
                    <m:r>
                      <a:rPr lang="fr-FR" sz="28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&gt;0</m:t>
                    </m:r>
                  </m:oMath>
                </a14:m>
                <a:r>
                  <a:rPr lang="en-US" sz="2800" dirty="0" smtClean="0">
                    <a:solidFill>
                      <a:schemeClr val="tx1"/>
                    </a:solidFill>
                  </a:rPr>
                  <a:t> </a:t>
                </a:r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ZoneTexte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9" y="4177949"/>
                <a:ext cx="9076203" cy="689356"/>
              </a:xfrm>
              <a:prstGeom prst="rect">
                <a:avLst/>
              </a:prstGeom>
              <a:blipFill rotWithShape="1">
                <a:blip r:embed="rId6"/>
                <a:stretch>
                  <a:fillRect b="-8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/>
          <p:cNvSpPr txBox="1"/>
          <p:nvPr/>
        </p:nvSpPr>
        <p:spPr>
          <a:xfrm>
            <a:off x="312661" y="3205658"/>
            <a:ext cx="8518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Find</a:t>
            </a:r>
            <a:r>
              <a:rPr lang="fr-FR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fr-FR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fr-FR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stable rational </a:t>
            </a:r>
            <a:r>
              <a:rPr lang="fr-FR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fr-FR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such</a:t>
            </a:r>
            <a:r>
              <a:rPr lang="fr-FR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33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3" grpId="0" build="p"/>
      <p:bldP spid="31" grpId="0"/>
      <p:bldP spid="35" grpId="0"/>
      <p:bldP spid="37" grpId="0"/>
      <p:bldP spid="37" grpId="1"/>
      <p:bldP spid="40" grpId="0"/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this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Unique solution</a:t>
            </a:r>
            <a:r>
              <a:rPr lang="en-US" b="1" dirty="0" smtClean="0">
                <a:solidFill>
                  <a:srgbClr val="FFC000"/>
                </a:solidFill>
              </a:rPr>
              <a:t> </a:t>
            </a:r>
            <a:r>
              <a:rPr lang="en-US" dirty="0" smtClean="0"/>
              <a:t>if it exists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Pole-free</a:t>
            </a:r>
          </a:p>
          <a:p>
            <a:r>
              <a:rPr lang="en-US" dirty="0" smtClean="0"/>
              <a:t>Limit case = interpolation scheme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Easy integration </a:t>
            </a:r>
            <a:r>
              <a:rPr lang="en-US" dirty="0" smtClean="0"/>
              <a:t>of additional constraints:</a:t>
            </a:r>
          </a:p>
          <a:p>
            <a:pPr lvl="1"/>
            <a:r>
              <a:rPr lang="en-US" dirty="0" smtClean="0"/>
              <a:t>Symmetry</a:t>
            </a:r>
          </a:p>
          <a:p>
            <a:pPr lvl="1"/>
            <a:r>
              <a:rPr lang="en-US" dirty="0" smtClean="0"/>
              <a:t>Positivity</a:t>
            </a:r>
          </a:p>
          <a:p>
            <a:pPr lvl="1"/>
            <a:r>
              <a:rPr lang="en-US" dirty="0" smtClean="0"/>
              <a:t>Monotonicity (positive derivative)</a:t>
            </a:r>
          </a:p>
        </p:txBody>
      </p:sp>
    </p:spTree>
    <p:extLst>
      <p:ext uri="{BB962C8B-B14F-4D97-AF65-F5344CB8AC3E}">
        <p14:creationId xmlns:p14="http://schemas.microsoft.com/office/powerpoint/2010/main" val="155170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1314450" y="242311"/>
            <a:ext cx="7372350" cy="532966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/>
              <a:t>Accurate Approximation of BRDF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766453" y="3742809"/>
            <a:ext cx="5225138" cy="261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88095" y="1113171"/>
            <a:ext cx="5225138" cy="26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/>
          <p:cNvSpPr txBox="1"/>
          <p:nvPr/>
        </p:nvSpPr>
        <p:spPr>
          <a:xfrm>
            <a:off x="5939543" y="1394185"/>
            <a:ext cx="1775889" cy="587126"/>
          </a:xfrm>
          <a:prstGeom prst="rect">
            <a:avLst/>
          </a:prstGeom>
          <a:noFill/>
          <a:ln>
            <a:noFill/>
          </a:ln>
        </p:spPr>
        <p:txBody>
          <a:bodyPr vert="horz" wrap="square" lIns="63288" tIns="31644" rIns="63288" bIns="31644" anchorCtr="0" compatLnSpc="1">
            <a:spAutoFit/>
          </a:bodyPr>
          <a:lstStyle/>
          <a:p>
            <a:pPr algn="ctr">
              <a:tabLst>
                <a:tab pos="0" algn="l"/>
                <a:tab pos="643006" algn="l"/>
                <a:tab pos="1286012" algn="l"/>
                <a:tab pos="1929018" algn="l"/>
                <a:tab pos="2572024" algn="l"/>
                <a:tab pos="3215030" algn="l"/>
                <a:tab pos="3858036" algn="l"/>
                <a:tab pos="4501042" algn="l"/>
                <a:tab pos="5144049" algn="l"/>
                <a:tab pos="5787055" algn="l"/>
                <a:tab pos="6430061" algn="l"/>
                <a:tab pos="7073067" algn="l"/>
              </a:tabLst>
            </a:pPr>
            <a:r>
              <a:rPr lang="fr-FR" sz="1700">
                <a:solidFill>
                  <a:srgbClr val="000000"/>
                </a:solidFill>
                <a:latin typeface="Arial" pitchFamily="34"/>
                <a:ea typeface="ヒラギノ明朝 ProN W3" pitchFamily="2"/>
                <a:cs typeface="ヒラギノ明朝 ProN W3" pitchFamily="2"/>
              </a:rPr>
              <a:t>Original Data</a:t>
            </a:r>
          </a:p>
          <a:p>
            <a:pPr algn="ctr">
              <a:tabLst>
                <a:tab pos="0" algn="l"/>
                <a:tab pos="643006" algn="l"/>
                <a:tab pos="1286012" algn="l"/>
                <a:tab pos="1929018" algn="l"/>
                <a:tab pos="2572024" algn="l"/>
                <a:tab pos="3215030" algn="l"/>
                <a:tab pos="3858036" algn="l"/>
                <a:tab pos="4501042" algn="l"/>
                <a:tab pos="5144049" algn="l"/>
                <a:tab pos="5787055" algn="l"/>
                <a:tab pos="6430061" algn="l"/>
                <a:tab pos="7073067" algn="l"/>
              </a:tabLst>
            </a:pPr>
            <a:r>
              <a:rPr lang="fr-FR" sz="1700">
                <a:solidFill>
                  <a:srgbClr val="000000"/>
                </a:solidFill>
                <a:latin typeface="Arial" pitchFamily="34"/>
                <a:ea typeface="ヒラギノ明朝 ProN W3" pitchFamily="2"/>
                <a:cs typeface="ヒラギノ明朝 ProN W3" pitchFamily="2"/>
              </a:rPr>
              <a:t>99 MB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583777" y="4823575"/>
            <a:ext cx="1930567" cy="587126"/>
          </a:xfrm>
          <a:prstGeom prst="rect">
            <a:avLst/>
          </a:prstGeom>
          <a:noFill/>
          <a:ln>
            <a:noFill/>
          </a:ln>
        </p:spPr>
        <p:txBody>
          <a:bodyPr vert="horz" wrap="square" lIns="63288" tIns="31644" rIns="63288" bIns="31644" anchorCtr="0" compatLnSpc="1">
            <a:spAutoFit/>
          </a:bodyPr>
          <a:lstStyle/>
          <a:p>
            <a:pPr algn="ctr">
              <a:tabLst>
                <a:tab pos="0" algn="l"/>
                <a:tab pos="643006" algn="l"/>
                <a:tab pos="1286012" algn="l"/>
                <a:tab pos="1929018" algn="l"/>
                <a:tab pos="2572024" algn="l"/>
                <a:tab pos="3215030" algn="l"/>
                <a:tab pos="3858036" algn="l"/>
                <a:tab pos="4501042" algn="l"/>
                <a:tab pos="5144049" algn="l"/>
                <a:tab pos="5787055" algn="l"/>
                <a:tab pos="6430061" algn="l"/>
                <a:tab pos="7073067" algn="l"/>
              </a:tabLst>
            </a:pPr>
            <a:r>
              <a:rPr lang="fr-FR" sz="1700">
                <a:solidFill>
                  <a:srgbClr val="000000"/>
                </a:solidFill>
                <a:latin typeface="Arial" pitchFamily="34"/>
                <a:ea typeface="ヒラギノ明朝 ProN W3" pitchFamily="2"/>
                <a:cs typeface="ヒラギノ明朝 ProN W3" pitchFamily="2"/>
              </a:rPr>
              <a:t>Approximation</a:t>
            </a:r>
          </a:p>
          <a:p>
            <a:pPr algn="ctr">
              <a:tabLst>
                <a:tab pos="0" algn="l"/>
                <a:tab pos="643006" algn="l"/>
                <a:tab pos="1286012" algn="l"/>
                <a:tab pos="1929018" algn="l"/>
                <a:tab pos="2572024" algn="l"/>
                <a:tab pos="3215030" algn="l"/>
                <a:tab pos="3858036" algn="l"/>
                <a:tab pos="4501042" algn="l"/>
                <a:tab pos="5144049" algn="l"/>
                <a:tab pos="5787055" algn="l"/>
                <a:tab pos="6430061" algn="l"/>
                <a:tab pos="7073067" algn="l"/>
              </a:tabLst>
            </a:pPr>
            <a:r>
              <a:rPr lang="fr-FR" sz="1700">
                <a:solidFill>
                  <a:srgbClr val="000000"/>
                </a:solidFill>
                <a:latin typeface="Arial" pitchFamily="34"/>
                <a:ea typeface="ヒラギノ明朝 ProN W3" pitchFamily="2"/>
                <a:cs typeface="ヒラギノ明朝 ProN W3" pitchFamily="2"/>
              </a:rPr>
              <a:t>1,7 kB</a:t>
            </a:r>
          </a:p>
        </p:txBody>
      </p:sp>
    </p:spTree>
    <p:extLst>
      <p:ext uri="{BB962C8B-B14F-4D97-AF65-F5344CB8AC3E}">
        <p14:creationId xmlns:p14="http://schemas.microsoft.com/office/powerpoint/2010/main" val="408790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5000221" y="748204"/>
            <a:ext cx="4680520" cy="6389009"/>
            <a:chOff x="4475362" y="802751"/>
            <a:chExt cx="4680520" cy="4791757"/>
          </a:xfrm>
        </p:grpSpPr>
        <p:pic>
          <p:nvPicPr>
            <p:cNvPr id="2050" name="Picture 2" descr="http://litstack.com/wp-content/uploads/2013/02/colorful-pile-of-books1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75362" y="802751"/>
              <a:ext cx="4680520" cy="4791757"/>
            </a:xfrm>
            <a:prstGeom prst="rect">
              <a:avLst/>
            </a:prstGeom>
            <a:noFill/>
            <a:effectLst>
              <a:softEdge rad="317500"/>
            </a:effectLst>
          </p:spPr>
        </p:pic>
        <p:sp>
          <p:nvSpPr>
            <p:cNvPr id="6" name="TextBox 5"/>
            <p:cNvSpPr txBox="1"/>
            <p:nvPr/>
          </p:nvSpPr>
          <p:spPr>
            <a:xfrm rot="197747">
              <a:off x="5524055" y="4152832"/>
              <a:ext cx="1150951" cy="276999"/>
            </a:xfrm>
            <a:prstGeom prst="rect">
              <a:avLst/>
            </a:prstGeom>
            <a:noFill/>
            <a:scene3d>
              <a:camera prst="orthographicFront">
                <a:rot lat="0" lon="18599986" rev="0"/>
              </a:camera>
              <a:lightRig rig="threePt" dir="t"/>
            </a:scene3d>
          </p:spPr>
          <p:txBody>
            <a:bodyPr wrap="none" rtlCol="0">
              <a:spAutoFit/>
              <a:scene3d>
                <a:camera prst="perspectiveLeft">
                  <a:rot lat="0" lon="2400000" rev="0"/>
                </a:camera>
                <a:lightRig rig="threePt" dir="t"/>
              </a:scene3d>
            </a:bodyPr>
            <a:lstStyle/>
            <a:p>
              <a:r>
                <a:rPr lang="fr-FR" spc="50" dirty="0" err="1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Lafortune</a:t>
              </a:r>
              <a:endParaRPr lang="fr-FR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070374" y="3616735"/>
              <a:ext cx="721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perspectiveLeft"/>
                <a:lightRig rig="threePt" dir="t"/>
              </a:scene3d>
            </a:bodyPr>
            <a:lstStyle/>
            <a:p>
              <a:r>
                <a:rPr lang="fr-FR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Ward</a:t>
              </a:r>
              <a:endParaRPr lang="fr-FR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434518" y="1963436"/>
              <a:ext cx="1672253" cy="207749"/>
            </a:xfrm>
            <a:prstGeom prst="rect">
              <a:avLst/>
            </a:prstGeom>
            <a:noFill/>
            <a:scene3d>
              <a:camera prst="perspectiveContrastingRightFacing">
                <a:rot lat="1530000" lon="19025089" rev="233004"/>
              </a:camera>
              <a:lightRig rig="threePt" dir="t"/>
            </a:scene3d>
          </p:spPr>
          <p:txBody>
            <a:bodyPr wrap="none" rtlCol="0">
              <a:spAutoFit/>
              <a:scene3d>
                <a:camera prst="isometricOffAxis1Right">
                  <a:rot lat="1530000" lon="19199999" rev="0"/>
                </a:camera>
                <a:lightRig rig="threePt" dir="t"/>
              </a:scene3d>
            </a:bodyPr>
            <a:lstStyle/>
            <a:p>
              <a:r>
                <a:rPr lang="fr-FR" sz="1200" spc="50" dirty="0" err="1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Levenberg</a:t>
              </a:r>
              <a:r>
                <a:rPr lang="fr-FR" sz="1200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 </a:t>
              </a:r>
              <a:r>
                <a:rPr lang="fr-FR" sz="1200" spc="50" dirty="0" err="1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Marquardt</a:t>
              </a:r>
              <a:endParaRPr lang="fr-FR" sz="12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79846" y="2807787"/>
              <a:ext cx="620683" cy="230833"/>
            </a:xfrm>
            <a:prstGeom prst="rect">
              <a:avLst/>
            </a:prstGeom>
            <a:noFill/>
            <a:scene3d>
              <a:camera prst="perspectiveContrastingRightFacing"/>
              <a:lightRig rig="threePt" dir="t"/>
            </a:scene3d>
          </p:spPr>
          <p:txBody>
            <a:bodyPr wrap="none" rtlCol="0">
              <a:spAutoFit/>
              <a:scene3d>
                <a:camera prst="perspectiveLeft"/>
                <a:lightRig rig="threePt" dir="t"/>
              </a:scene3d>
            </a:bodyPr>
            <a:lstStyle/>
            <a:p>
              <a:r>
                <a:rPr lang="fr-FR" sz="1400" spc="50" dirty="0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MERL</a:t>
              </a:r>
              <a:endParaRPr lang="fr-FR" sz="14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0793819">
              <a:off x="5690190" y="2564101"/>
              <a:ext cx="660645" cy="230833"/>
            </a:xfrm>
            <a:prstGeom prst="rect">
              <a:avLst/>
            </a:prstGeom>
            <a:noFill/>
            <a:scene3d>
              <a:camera prst="isometricOffAxis2Right"/>
              <a:lightRig rig="threePt" dir="t"/>
            </a:scene3d>
          </p:spPr>
          <p:txBody>
            <a:bodyPr wrap="none" rtlCol="0">
              <a:spAutoFit/>
              <a:scene3d>
                <a:camera prst="perspectiveLeft"/>
                <a:lightRig rig="threePt" dir="t"/>
              </a:scene3d>
            </a:bodyPr>
            <a:lstStyle/>
            <a:p>
              <a:r>
                <a:rPr lang="fr-FR" sz="1400" spc="50" dirty="0" err="1" smtClean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</a:rPr>
                <a:t>CUreT</a:t>
              </a:r>
              <a:endParaRPr lang="fr-FR" sz="14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ALTA Library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800" dirty="0" smtClean="0"/>
              <a:t>Open-source C++ Library</a:t>
            </a:r>
          </a:p>
          <a:p>
            <a:pPr lvl="1">
              <a:buFont typeface="Arial" pitchFamily="34" charset="0"/>
              <a:buChar char="•"/>
            </a:pPr>
            <a:r>
              <a:rPr lang="en-US" sz="1800" dirty="0" smtClean="0"/>
              <a:t>For model comparison (fitting &amp; approximation)</a:t>
            </a:r>
            <a:endParaRPr lang="en-US" sz="2400" dirty="0" smtClean="0"/>
          </a:p>
          <a:p>
            <a:pPr>
              <a:buFont typeface="Wingdings" pitchFamily="2" charset="2"/>
              <a:buChar char="§"/>
            </a:pPr>
            <a:r>
              <a:rPr lang="en-US" sz="2800" dirty="0" smtClean="0"/>
              <a:t>Plugin mechanism </a:t>
            </a:r>
          </a:p>
          <a:p>
            <a:pPr lvl="1">
              <a:buFont typeface="Arial" pitchFamily="34" charset="0"/>
              <a:buChar char="•"/>
            </a:pPr>
            <a:r>
              <a:rPr lang="en-US" sz="1800" dirty="0" smtClean="0"/>
              <a:t>Easy to extend</a:t>
            </a:r>
          </a:p>
          <a:p>
            <a:pPr lvl="1">
              <a:buFont typeface="Arial" pitchFamily="34" charset="0"/>
              <a:buChar char="•"/>
            </a:pPr>
            <a:r>
              <a:rPr lang="en-US" sz="1800" dirty="0" smtClean="0"/>
              <a:t>Interaction with BRDF Explorer</a:t>
            </a:r>
            <a:endParaRPr lang="en-US" sz="2800" dirty="0" smtClean="0"/>
          </a:p>
          <a:p>
            <a:pPr>
              <a:buFont typeface="Wingdings" pitchFamily="2" charset="2"/>
              <a:buChar char="§"/>
            </a:pPr>
            <a:r>
              <a:rPr lang="en-US" sz="2800" dirty="0" smtClean="0"/>
              <a:t>Alpha version </a:t>
            </a:r>
            <a:r>
              <a:rPr lang="en-US" sz="1800" dirty="0" smtClean="0">
                <a:hlinkClick r:id="rId4"/>
              </a:rPr>
              <a:t>http://alta.gforge.inria.fr/</a:t>
            </a:r>
            <a:r>
              <a:rPr lang="en-US" sz="1800" dirty="0" smtClean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 smtClean="0"/>
              <a:t>Open format for data (MERL, ASTM)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 smtClean="0"/>
              <a:t>Non-linear approximation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 smtClean="0"/>
              <a:t>Rational functions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 smtClean="0"/>
              <a:t>Analytical models of BRDF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 smtClean="0"/>
              <a:t>Scripting mechanism for automatic fitting</a:t>
            </a:r>
          </a:p>
          <a:p>
            <a:pPr>
              <a:buFont typeface="Arial" pitchFamily="34" charset="0"/>
              <a:buChar char="•"/>
            </a:pPr>
            <a:endParaRPr lang="en-US" sz="2200" dirty="0" smtClean="0"/>
          </a:p>
        </p:txBody>
      </p:sp>
      <p:sp>
        <p:nvSpPr>
          <p:cNvPr id="13" name="ZoneTexte 12"/>
          <p:cNvSpPr txBox="1"/>
          <p:nvPr/>
        </p:nvSpPr>
        <p:spPr>
          <a:xfrm>
            <a:off x="146664" y="6039555"/>
            <a:ext cx="4592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[</a:t>
            </a:r>
            <a:r>
              <a:rPr lang="fr-FR" dirty="0" err="1" smtClean="0"/>
              <a:t>Belcour</a:t>
            </a:r>
            <a:r>
              <a:rPr lang="fr-FR" dirty="0" smtClean="0"/>
              <a:t> et al, </a:t>
            </a:r>
            <a:r>
              <a:rPr lang="fr-FR" dirty="0" err="1" smtClean="0"/>
              <a:t>Inria</a:t>
            </a:r>
            <a:r>
              <a:rPr lang="fr-FR" dirty="0" smtClean="0"/>
              <a:t> </a:t>
            </a:r>
            <a:r>
              <a:rPr lang="fr-FR" dirty="0" err="1" smtClean="0"/>
              <a:t>Technical</a:t>
            </a:r>
            <a:r>
              <a:rPr lang="fr-FR" dirty="0" smtClean="0"/>
              <a:t> Report, 2013]</a:t>
            </a:r>
            <a:endParaRPr lang="fr-FR" dirty="0"/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6780213" y="6477000"/>
            <a:ext cx="2073003" cy="52322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b="1" dirty="0" err="1"/>
              <a:t>Ivo</a:t>
            </a:r>
            <a:r>
              <a:rPr lang="en-US" sz="1400" b="1" dirty="0"/>
              <a:t> </a:t>
            </a:r>
            <a:r>
              <a:rPr lang="en-US" sz="1400" b="1" dirty="0" err="1"/>
              <a:t>Ihrke</a:t>
            </a:r>
            <a:r>
              <a:rPr lang="en-US" sz="1400" b="1" dirty="0"/>
              <a:t> / </a:t>
            </a:r>
            <a:r>
              <a:rPr lang="en-US" sz="1400" b="1" dirty="0" smtClean="0"/>
              <a:t>Winter 2013</a:t>
            </a:r>
          </a:p>
          <a:p>
            <a:endParaRPr lang="en-US" sz="1400" b="1" dirty="0"/>
          </a:p>
        </p:txBody>
      </p:sp>
      <p:sp>
        <p:nvSpPr>
          <p:cNvPr id="15" name="Rectangle 14"/>
          <p:cNvSpPr/>
          <p:nvPr/>
        </p:nvSpPr>
        <p:spPr bwMode="auto">
          <a:xfrm>
            <a:off x="6858000" y="6553200"/>
            <a:ext cx="2286000" cy="30480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utura Book" pitchFamily="34" charset="0"/>
            </a:endParaRPr>
          </a:p>
        </p:txBody>
      </p:sp>
      <p:sp>
        <p:nvSpPr>
          <p:cNvPr id="16" name="TextBox 9"/>
          <p:cNvSpPr txBox="1"/>
          <p:nvPr/>
        </p:nvSpPr>
        <p:spPr>
          <a:xfrm>
            <a:off x="2412000" y="6477000"/>
            <a:ext cx="46049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“Optimization Techniques in Computer Graphics”</a:t>
            </a:r>
            <a:endParaRPr lang="en-US" sz="1600" dirty="0"/>
          </a:p>
        </p:txBody>
      </p:sp>
      <p:cxnSp>
        <p:nvCxnSpPr>
          <p:cNvPr id="17" name="Straight Connector 11"/>
          <p:cNvCxnSpPr/>
          <p:nvPr/>
        </p:nvCxnSpPr>
        <p:spPr bwMode="auto">
          <a:xfrm>
            <a:off x="152400" y="6477000"/>
            <a:ext cx="8020913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8" name="Picture 2" descr="http://eg2014.unistra.fr/img/illu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990141" y="6170459"/>
            <a:ext cx="1356080" cy="95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21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 smtClean="0"/>
              <a:t>Non-Linear Optimization</a:t>
            </a:r>
            <a:endParaRPr lang="en-US" noProof="0" dirty="0"/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682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vs Non-linear approximation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Linear:</a:t>
            </a:r>
          </a:p>
          <a:p>
            <a:pPr lvl="1"/>
            <a:r>
              <a:rPr lang="en-US" dirty="0" smtClean="0"/>
              <a:t>Global Convergence </a:t>
            </a:r>
            <a:r>
              <a:rPr lang="en-US" dirty="0" smtClean="0">
                <a:sym typeface="Wingdings" pitchFamily="2" charset="2"/>
              </a:rPr>
              <a:t></a:t>
            </a:r>
            <a:endParaRPr lang="en-US" dirty="0" smtClean="0"/>
          </a:p>
          <a:p>
            <a:pPr lvl="1"/>
            <a:r>
              <a:rPr lang="en-US" dirty="0" smtClean="0"/>
              <a:t>Limited expressivity </a:t>
            </a:r>
            <a:r>
              <a:rPr lang="en-US" dirty="0" smtClean="0">
                <a:sym typeface="Wingdings" pitchFamily="2" charset="2"/>
              </a:rPr>
              <a:t>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Non-linear:</a:t>
            </a:r>
          </a:p>
          <a:p>
            <a:pPr lvl="1"/>
            <a:r>
              <a:rPr lang="en-US" dirty="0" smtClean="0"/>
              <a:t>Local Convergence </a:t>
            </a:r>
            <a:r>
              <a:rPr lang="en-US" dirty="0" smtClean="0">
                <a:sym typeface="Wingdings" pitchFamily="2" charset="2"/>
              </a:rPr>
              <a:t></a:t>
            </a:r>
            <a:endParaRPr lang="en-US" dirty="0" smtClean="0"/>
          </a:p>
          <a:p>
            <a:pPr lvl="1"/>
            <a:r>
              <a:rPr lang="en-US" dirty="0" smtClean="0"/>
              <a:t>More powerful expressivity </a:t>
            </a:r>
            <a:r>
              <a:rPr lang="en-US" dirty="0" smtClean="0">
                <a:sym typeface="Wingdings" pitchFamily="2" charset="2"/>
              </a:rPr>
              <a:t></a:t>
            </a: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>
                <a:spLocks noChangeAspect="1"/>
              </p:cNvSpPr>
              <p:nvPr/>
            </p:nvSpPr>
            <p:spPr>
              <a:xfrm>
                <a:off x="5627951" y="1278379"/>
                <a:ext cx="337592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3200" b="0" i="1" smtClean="0"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fr-FR" sz="32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fr-FR" sz="3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3200" b="0" i="1" smtClean="0"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fr-FR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fr-FR" sz="32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fr-FR" sz="32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fr-FR" sz="3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3200" b="0" i="1" smtClean="0"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fr-FR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fr-FR" sz="3200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7951" y="1278379"/>
                <a:ext cx="3375924" cy="5847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>
                <a:spLocks noChangeAspect="1"/>
              </p:cNvSpPr>
              <p:nvPr/>
            </p:nvSpPr>
            <p:spPr>
              <a:xfrm>
                <a:off x="5591841" y="3727177"/>
                <a:ext cx="3193823" cy="593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3200" b="0" i="1" smtClean="0"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fr-FR" sz="32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fr-FR" sz="3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3200" b="0" i="1" smtClean="0"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fr-FR" sz="32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3200" i="1">
                                  <a:latin typeface="Cambria Math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fr-FR" sz="32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 sz="320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fr-FR" sz="3200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fr-FR" sz="3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sz="3200" b="0" i="1" smtClean="0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FR" sz="32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841" y="3727177"/>
                <a:ext cx="3193823" cy="59362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868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noProof="0" dirty="0" smtClean="0"/>
              <a:t>Non-linear Optimization </a:t>
            </a:r>
            <a:endParaRPr lang="en-US" noProof="0" dirty="0"/>
          </a:p>
        </p:txBody>
      </p:sp>
      <p:sp>
        <p:nvSpPr>
          <p:cNvPr id="3" name="Espace réservé du texte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fr-FR" sz="2200" b="0" i="0" u="none" strike="noStrike" kern="1200">
                <a:ln>
                  <a:noFill/>
                </a:ln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fr-FR" sz="2200" b="0" i="0" u="none" strike="noStrike" kern="1200">
                <a:ln>
                  <a:noFill/>
                </a:ln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9pPr>
          </a:lstStyle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3200" noProof="0" dirty="0" smtClean="0"/>
              <a:t>When it is impossible to use</a:t>
            </a:r>
          </a:p>
          <a:p>
            <a:pPr lvl="1"/>
            <a:r>
              <a:rPr lang="en-US" sz="2400" dirty="0" smtClean="0"/>
              <a:t>Linear combination of functions </a:t>
            </a:r>
          </a:p>
          <a:p>
            <a:pPr lvl="1"/>
            <a:r>
              <a:rPr lang="en-US" sz="2400" dirty="0" smtClean="0"/>
              <a:t>Linear / quadratic objective function</a:t>
            </a:r>
          </a:p>
          <a:p>
            <a:pPr lvl="1"/>
            <a:r>
              <a:rPr lang="en-US" sz="2400" noProof="0" dirty="0" smtClean="0"/>
              <a:t>Linear constraints</a:t>
            </a:r>
            <a:endParaRPr lang="en-US" noProof="0" dirty="0" smtClean="0"/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3200" dirty="0" smtClean="0"/>
              <a:t>Solvers are iterative</a:t>
            </a:r>
            <a:endParaRPr lang="en-US" sz="3200" noProof="0" dirty="0" smtClean="0"/>
          </a:p>
          <a:p>
            <a:pPr lvl="1" rtl="0" hangingPunct="0"/>
            <a:r>
              <a:rPr lang="en-US" sz="2400" noProof="0" dirty="0" smtClean="0"/>
              <a:t>Step by step progression toward a solution</a:t>
            </a:r>
          </a:p>
          <a:p>
            <a:pPr lvl="2" rtl="0" hangingPunct="0"/>
            <a:r>
              <a:rPr lang="en-US" sz="2400" noProof="0" dirty="0" smtClean="0"/>
              <a:t>Still where gradient is null</a:t>
            </a:r>
          </a:p>
          <a:p>
            <a:pPr lvl="1" rtl="0" hangingPunct="0"/>
            <a:r>
              <a:rPr lang="en-US" sz="2400" noProof="0" dirty="0" smtClean="0"/>
              <a:t>Convergence toward a </a:t>
            </a:r>
            <a:r>
              <a:rPr lang="en-US" sz="2400" b="1" noProof="0" dirty="0" smtClean="0">
                <a:solidFill>
                  <a:schemeClr val="accent1">
                    <a:lumMod val="75000"/>
                  </a:schemeClr>
                </a:solidFill>
              </a:rPr>
              <a:t>local minima</a:t>
            </a:r>
          </a:p>
          <a:p>
            <a:pPr lvl="2"/>
            <a:r>
              <a:rPr lang="en-US" sz="2400" dirty="0" smtClean="0"/>
              <a:t>Not a unique solution</a:t>
            </a:r>
            <a:endParaRPr lang="en-US" sz="2400" noProof="0" dirty="0" smtClean="0"/>
          </a:p>
          <a:p>
            <a:pPr lvl="2"/>
            <a:r>
              <a:rPr lang="en-US" sz="2400" noProof="0" dirty="0" smtClean="0"/>
              <a:t>If a unique solution exists, it will be found</a:t>
            </a:r>
            <a:endParaRPr lang="en-US" sz="2400" noProof="0" dirty="0"/>
          </a:p>
        </p:txBody>
      </p:sp>
    </p:spTree>
    <p:extLst>
      <p:ext uri="{BB962C8B-B14F-4D97-AF65-F5344CB8AC3E}">
        <p14:creationId xmlns:p14="http://schemas.microsoft.com/office/powerpoint/2010/main" val="105366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Non-linear approximation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Local convergence</a:t>
            </a:r>
          </a:p>
          <a:p>
            <a:pPr lvl="1"/>
            <a:r>
              <a:rPr lang="en-US" dirty="0" smtClean="0"/>
              <a:t>Conjugate gradient methods</a:t>
            </a:r>
          </a:p>
          <a:p>
            <a:pPr lvl="1"/>
            <a:r>
              <a:rPr lang="en-US" dirty="0" err="1" smtClean="0"/>
              <a:t>Levenberg</a:t>
            </a:r>
            <a:r>
              <a:rPr lang="en-US" dirty="0" smtClean="0"/>
              <a:t>-Marquardt</a:t>
            </a:r>
          </a:p>
          <a:p>
            <a:pPr lvl="1"/>
            <a:r>
              <a:rPr lang="en-US" dirty="0" smtClean="0"/>
              <a:t>…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rot="5400000" flipH="1" flipV="1">
            <a:off x="-343815" y="5016146"/>
            <a:ext cx="2200491" cy="170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755576" y="6116346"/>
            <a:ext cx="6896340" cy="1472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Freeform 8"/>
          <p:cNvSpPr/>
          <p:nvPr/>
        </p:nvSpPr>
        <p:spPr>
          <a:xfrm>
            <a:off x="931895" y="3610794"/>
            <a:ext cx="6520423" cy="2138357"/>
          </a:xfrm>
          <a:custGeom>
            <a:avLst/>
            <a:gdLst>
              <a:gd name="connsiteX0" fmla="*/ 0 w 2806700"/>
              <a:gd name="connsiteY0" fmla="*/ 586317 h 1329267"/>
              <a:gd name="connsiteX1" fmla="*/ 393700 w 2806700"/>
              <a:gd name="connsiteY1" fmla="*/ 192617 h 1329267"/>
              <a:gd name="connsiteX2" fmla="*/ 736600 w 2806700"/>
              <a:gd name="connsiteY2" fmla="*/ 40217 h 1329267"/>
              <a:gd name="connsiteX3" fmla="*/ 1143000 w 2806700"/>
              <a:gd name="connsiteY3" fmla="*/ 433917 h 1329267"/>
              <a:gd name="connsiteX4" fmla="*/ 1917700 w 2806700"/>
              <a:gd name="connsiteY4" fmla="*/ 624417 h 1329267"/>
              <a:gd name="connsiteX5" fmla="*/ 2146300 w 2806700"/>
              <a:gd name="connsiteY5" fmla="*/ 1259417 h 1329267"/>
              <a:gd name="connsiteX6" fmla="*/ 2806700 w 2806700"/>
              <a:gd name="connsiteY6" fmla="*/ 1043517 h 1329267"/>
              <a:gd name="connsiteX0" fmla="*/ 0 w 2806700"/>
              <a:gd name="connsiteY0" fmla="*/ 440214 h 1183164"/>
              <a:gd name="connsiteX1" fmla="*/ 393700 w 2806700"/>
              <a:gd name="connsiteY1" fmla="*/ 46514 h 1183164"/>
              <a:gd name="connsiteX2" fmla="*/ 754036 w 2806700"/>
              <a:gd name="connsiteY2" fmla="*/ 161129 h 1183164"/>
              <a:gd name="connsiteX3" fmla="*/ 1143000 w 2806700"/>
              <a:gd name="connsiteY3" fmla="*/ 287814 h 1183164"/>
              <a:gd name="connsiteX4" fmla="*/ 1917700 w 2806700"/>
              <a:gd name="connsiteY4" fmla="*/ 478314 h 1183164"/>
              <a:gd name="connsiteX5" fmla="*/ 2146300 w 2806700"/>
              <a:gd name="connsiteY5" fmla="*/ 1113314 h 1183164"/>
              <a:gd name="connsiteX6" fmla="*/ 2806700 w 2806700"/>
              <a:gd name="connsiteY6" fmla="*/ 897414 h 1183164"/>
              <a:gd name="connsiteX0" fmla="*/ 0 w 2806700"/>
              <a:gd name="connsiteY0" fmla="*/ 440214 h 1150686"/>
              <a:gd name="connsiteX1" fmla="*/ 393700 w 2806700"/>
              <a:gd name="connsiteY1" fmla="*/ 46514 h 1150686"/>
              <a:gd name="connsiteX2" fmla="*/ 754036 w 2806700"/>
              <a:gd name="connsiteY2" fmla="*/ 161129 h 1150686"/>
              <a:gd name="connsiteX3" fmla="*/ 1143000 w 2806700"/>
              <a:gd name="connsiteY3" fmla="*/ 287814 h 1150686"/>
              <a:gd name="connsiteX4" fmla="*/ 1831230 w 2806700"/>
              <a:gd name="connsiteY4" fmla="*/ 673181 h 1150686"/>
              <a:gd name="connsiteX5" fmla="*/ 2146300 w 2806700"/>
              <a:gd name="connsiteY5" fmla="*/ 1113314 h 1150686"/>
              <a:gd name="connsiteX6" fmla="*/ 2806700 w 2806700"/>
              <a:gd name="connsiteY6" fmla="*/ 897414 h 1150686"/>
              <a:gd name="connsiteX0" fmla="*/ 0 w 2806700"/>
              <a:gd name="connsiteY0" fmla="*/ 440214 h 1120197"/>
              <a:gd name="connsiteX1" fmla="*/ 393700 w 2806700"/>
              <a:gd name="connsiteY1" fmla="*/ 46514 h 1120197"/>
              <a:gd name="connsiteX2" fmla="*/ 754036 w 2806700"/>
              <a:gd name="connsiteY2" fmla="*/ 161129 h 1120197"/>
              <a:gd name="connsiteX3" fmla="*/ 1143000 w 2806700"/>
              <a:gd name="connsiteY3" fmla="*/ 287814 h 1120197"/>
              <a:gd name="connsiteX4" fmla="*/ 1831230 w 2806700"/>
              <a:gd name="connsiteY4" fmla="*/ 673181 h 1120197"/>
              <a:gd name="connsiteX5" fmla="*/ 2154388 w 2806700"/>
              <a:gd name="connsiteY5" fmla="*/ 1082824 h 1120197"/>
              <a:gd name="connsiteX6" fmla="*/ 2806700 w 2806700"/>
              <a:gd name="connsiteY6" fmla="*/ 897414 h 1120197"/>
              <a:gd name="connsiteX0" fmla="*/ 0 w 2806700"/>
              <a:gd name="connsiteY0" fmla="*/ 440214 h 1040289"/>
              <a:gd name="connsiteX1" fmla="*/ 393700 w 2806700"/>
              <a:gd name="connsiteY1" fmla="*/ 46514 h 1040289"/>
              <a:gd name="connsiteX2" fmla="*/ 754036 w 2806700"/>
              <a:gd name="connsiteY2" fmla="*/ 161129 h 1040289"/>
              <a:gd name="connsiteX3" fmla="*/ 1143000 w 2806700"/>
              <a:gd name="connsiteY3" fmla="*/ 287814 h 1040289"/>
              <a:gd name="connsiteX4" fmla="*/ 1831230 w 2806700"/>
              <a:gd name="connsiteY4" fmla="*/ 673181 h 1040289"/>
              <a:gd name="connsiteX5" fmla="*/ 2208248 w 2806700"/>
              <a:gd name="connsiteY5" fmla="*/ 775592 h 1040289"/>
              <a:gd name="connsiteX6" fmla="*/ 2806700 w 2806700"/>
              <a:gd name="connsiteY6" fmla="*/ 897414 h 1040289"/>
              <a:gd name="connsiteX0" fmla="*/ 0 w 2854564"/>
              <a:gd name="connsiteY0" fmla="*/ 440214 h 887789"/>
              <a:gd name="connsiteX1" fmla="*/ 393700 w 2854564"/>
              <a:gd name="connsiteY1" fmla="*/ 46514 h 887789"/>
              <a:gd name="connsiteX2" fmla="*/ 754036 w 2854564"/>
              <a:gd name="connsiteY2" fmla="*/ 161129 h 887789"/>
              <a:gd name="connsiteX3" fmla="*/ 1143000 w 2854564"/>
              <a:gd name="connsiteY3" fmla="*/ 287814 h 887789"/>
              <a:gd name="connsiteX4" fmla="*/ 1831230 w 2854564"/>
              <a:gd name="connsiteY4" fmla="*/ 673181 h 887789"/>
              <a:gd name="connsiteX5" fmla="*/ 2208248 w 2854564"/>
              <a:gd name="connsiteY5" fmla="*/ 775592 h 887789"/>
              <a:gd name="connsiteX6" fmla="*/ 2854564 w 2854564"/>
              <a:gd name="connsiteY6" fmla="*/ 0 h 887789"/>
              <a:gd name="connsiteX0" fmla="*/ 0 w 2854564"/>
              <a:gd name="connsiteY0" fmla="*/ 440214 h 1310224"/>
              <a:gd name="connsiteX1" fmla="*/ 393700 w 2854564"/>
              <a:gd name="connsiteY1" fmla="*/ 46514 h 1310224"/>
              <a:gd name="connsiteX2" fmla="*/ 754036 w 2854564"/>
              <a:gd name="connsiteY2" fmla="*/ 161129 h 1310224"/>
              <a:gd name="connsiteX3" fmla="*/ 1143000 w 2854564"/>
              <a:gd name="connsiteY3" fmla="*/ 287814 h 1310224"/>
              <a:gd name="connsiteX4" fmla="*/ 1938949 w 2854564"/>
              <a:gd name="connsiteY4" fmla="*/ 1228928 h 1310224"/>
              <a:gd name="connsiteX5" fmla="*/ 2208248 w 2854564"/>
              <a:gd name="connsiteY5" fmla="*/ 775592 h 1310224"/>
              <a:gd name="connsiteX6" fmla="*/ 2854564 w 2854564"/>
              <a:gd name="connsiteY6" fmla="*/ 0 h 1310224"/>
              <a:gd name="connsiteX0" fmla="*/ 0 w 2854564"/>
              <a:gd name="connsiteY0" fmla="*/ 440214 h 1368711"/>
              <a:gd name="connsiteX1" fmla="*/ 393700 w 2854564"/>
              <a:gd name="connsiteY1" fmla="*/ 46514 h 1368711"/>
              <a:gd name="connsiteX2" fmla="*/ 754036 w 2854564"/>
              <a:gd name="connsiteY2" fmla="*/ 161129 h 1368711"/>
              <a:gd name="connsiteX3" fmla="*/ 1143000 w 2854564"/>
              <a:gd name="connsiteY3" fmla="*/ 287814 h 1368711"/>
              <a:gd name="connsiteX4" fmla="*/ 1938949 w 2854564"/>
              <a:gd name="connsiteY4" fmla="*/ 1228928 h 1368711"/>
              <a:gd name="connsiteX5" fmla="*/ 2585266 w 2854564"/>
              <a:gd name="connsiteY5" fmla="*/ 1126515 h 1368711"/>
              <a:gd name="connsiteX6" fmla="*/ 2854564 w 2854564"/>
              <a:gd name="connsiteY6" fmla="*/ 0 h 1368711"/>
              <a:gd name="connsiteX0" fmla="*/ 0 w 2854564"/>
              <a:gd name="connsiteY0" fmla="*/ 440214 h 1368711"/>
              <a:gd name="connsiteX1" fmla="*/ 393700 w 2854564"/>
              <a:gd name="connsiteY1" fmla="*/ 46514 h 1368711"/>
              <a:gd name="connsiteX2" fmla="*/ 700176 w 2854564"/>
              <a:gd name="connsiteY2" fmla="*/ 718462 h 1368711"/>
              <a:gd name="connsiteX3" fmla="*/ 1143000 w 2854564"/>
              <a:gd name="connsiteY3" fmla="*/ 287814 h 1368711"/>
              <a:gd name="connsiteX4" fmla="*/ 1938949 w 2854564"/>
              <a:gd name="connsiteY4" fmla="*/ 1228928 h 1368711"/>
              <a:gd name="connsiteX5" fmla="*/ 2585266 w 2854564"/>
              <a:gd name="connsiteY5" fmla="*/ 1126515 h 1368711"/>
              <a:gd name="connsiteX6" fmla="*/ 2854564 w 2854564"/>
              <a:gd name="connsiteY6" fmla="*/ 0 h 1368711"/>
              <a:gd name="connsiteX0" fmla="*/ 0 w 2854564"/>
              <a:gd name="connsiteY0" fmla="*/ 523705 h 1499907"/>
              <a:gd name="connsiteX1" fmla="*/ 393700 w 2854564"/>
              <a:gd name="connsiteY1" fmla="*/ 130005 h 1499907"/>
              <a:gd name="connsiteX2" fmla="*/ 700176 w 2854564"/>
              <a:gd name="connsiteY2" fmla="*/ 801953 h 1499907"/>
              <a:gd name="connsiteX3" fmla="*/ 1292633 w 2854564"/>
              <a:gd name="connsiteY3" fmla="*/ 85078 h 1499907"/>
              <a:gd name="connsiteX4" fmla="*/ 1938949 w 2854564"/>
              <a:gd name="connsiteY4" fmla="*/ 1312419 h 1499907"/>
              <a:gd name="connsiteX5" fmla="*/ 2585266 w 2854564"/>
              <a:gd name="connsiteY5" fmla="*/ 1210006 h 1499907"/>
              <a:gd name="connsiteX6" fmla="*/ 2854564 w 2854564"/>
              <a:gd name="connsiteY6" fmla="*/ 83491 h 1499907"/>
              <a:gd name="connsiteX0" fmla="*/ 0 w 2854564"/>
              <a:gd name="connsiteY0" fmla="*/ 913886 h 1890088"/>
              <a:gd name="connsiteX1" fmla="*/ 107719 w 2854564"/>
              <a:gd name="connsiteY1" fmla="*/ 65617 h 1890088"/>
              <a:gd name="connsiteX2" fmla="*/ 393700 w 2854564"/>
              <a:gd name="connsiteY2" fmla="*/ 520186 h 1890088"/>
              <a:gd name="connsiteX3" fmla="*/ 700176 w 2854564"/>
              <a:gd name="connsiteY3" fmla="*/ 1192134 h 1890088"/>
              <a:gd name="connsiteX4" fmla="*/ 1292633 w 2854564"/>
              <a:gd name="connsiteY4" fmla="*/ 475259 h 1890088"/>
              <a:gd name="connsiteX5" fmla="*/ 1938949 w 2854564"/>
              <a:gd name="connsiteY5" fmla="*/ 1702600 h 1890088"/>
              <a:gd name="connsiteX6" fmla="*/ 2585266 w 2854564"/>
              <a:gd name="connsiteY6" fmla="*/ 1600187 h 1890088"/>
              <a:gd name="connsiteX7" fmla="*/ 2854564 w 2854564"/>
              <a:gd name="connsiteY7" fmla="*/ 473672 h 1890088"/>
              <a:gd name="connsiteX0" fmla="*/ 0 w 3070003"/>
              <a:gd name="connsiteY0" fmla="*/ 913886 h 1890088"/>
              <a:gd name="connsiteX1" fmla="*/ 107719 w 3070003"/>
              <a:gd name="connsiteY1" fmla="*/ 65617 h 1890088"/>
              <a:gd name="connsiteX2" fmla="*/ 393700 w 3070003"/>
              <a:gd name="connsiteY2" fmla="*/ 520186 h 1890088"/>
              <a:gd name="connsiteX3" fmla="*/ 700176 w 3070003"/>
              <a:gd name="connsiteY3" fmla="*/ 1192134 h 1890088"/>
              <a:gd name="connsiteX4" fmla="*/ 1292633 w 3070003"/>
              <a:gd name="connsiteY4" fmla="*/ 475259 h 1890088"/>
              <a:gd name="connsiteX5" fmla="*/ 1938949 w 3070003"/>
              <a:gd name="connsiteY5" fmla="*/ 1702600 h 1890088"/>
              <a:gd name="connsiteX6" fmla="*/ 2585266 w 3070003"/>
              <a:gd name="connsiteY6" fmla="*/ 1600187 h 1890088"/>
              <a:gd name="connsiteX7" fmla="*/ 3070003 w 3070003"/>
              <a:gd name="connsiteY7" fmla="*/ 1396955 h 1890088"/>
              <a:gd name="connsiteX0" fmla="*/ 0 w 3031078"/>
              <a:gd name="connsiteY0" fmla="*/ 913886 h 1890088"/>
              <a:gd name="connsiteX1" fmla="*/ 107719 w 3031078"/>
              <a:gd name="connsiteY1" fmla="*/ 65617 h 1890088"/>
              <a:gd name="connsiteX2" fmla="*/ 393700 w 3031078"/>
              <a:gd name="connsiteY2" fmla="*/ 520186 h 1890088"/>
              <a:gd name="connsiteX3" fmla="*/ 700176 w 3031078"/>
              <a:gd name="connsiteY3" fmla="*/ 1192134 h 1890088"/>
              <a:gd name="connsiteX4" fmla="*/ 1292633 w 3031078"/>
              <a:gd name="connsiteY4" fmla="*/ 475259 h 1890088"/>
              <a:gd name="connsiteX5" fmla="*/ 1938949 w 3031078"/>
              <a:gd name="connsiteY5" fmla="*/ 1702600 h 1890088"/>
              <a:gd name="connsiteX6" fmla="*/ 2585266 w 3031078"/>
              <a:gd name="connsiteY6" fmla="*/ 1600187 h 1890088"/>
              <a:gd name="connsiteX7" fmla="*/ 3031078 w 3031078"/>
              <a:gd name="connsiteY7" fmla="*/ 954715 h 1890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1078" h="1890088">
                <a:moveTo>
                  <a:pt x="0" y="913886"/>
                </a:moveTo>
                <a:cubicBezTo>
                  <a:pt x="1466" y="912854"/>
                  <a:pt x="42102" y="131234"/>
                  <a:pt x="107719" y="65617"/>
                </a:cubicBezTo>
                <a:cubicBezTo>
                  <a:pt x="173336" y="0"/>
                  <a:pt x="294957" y="332433"/>
                  <a:pt x="393700" y="520186"/>
                </a:cubicBezTo>
                <a:cubicBezTo>
                  <a:pt x="492443" y="707939"/>
                  <a:pt x="550354" y="1199622"/>
                  <a:pt x="700176" y="1192134"/>
                </a:cubicBezTo>
                <a:cubicBezTo>
                  <a:pt x="849998" y="1184646"/>
                  <a:pt x="1086171" y="390181"/>
                  <a:pt x="1292633" y="475259"/>
                </a:cubicBezTo>
                <a:cubicBezTo>
                  <a:pt x="1499095" y="560337"/>
                  <a:pt x="1723510" y="1515112"/>
                  <a:pt x="1938949" y="1702600"/>
                </a:cubicBezTo>
                <a:cubicBezTo>
                  <a:pt x="2154388" y="1890088"/>
                  <a:pt x="2403245" y="1724835"/>
                  <a:pt x="2585266" y="1600187"/>
                </a:cubicBezTo>
                <a:cubicBezTo>
                  <a:pt x="2767288" y="1475540"/>
                  <a:pt x="2774961" y="1097590"/>
                  <a:pt x="3031078" y="954715"/>
                </a:cubicBez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Multiply 9"/>
          <p:cNvSpPr/>
          <p:nvPr/>
        </p:nvSpPr>
        <p:spPr>
          <a:xfrm>
            <a:off x="1279483" y="3685030"/>
            <a:ext cx="579312" cy="579313"/>
          </a:xfrm>
          <a:prstGeom prst="mathMultiply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Multiply 10"/>
          <p:cNvSpPr/>
          <p:nvPr/>
        </p:nvSpPr>
        <p:spPr>
          <a:xfrm>
            <a:off x="3596732" y="3916755"/>
            <a:ext cx="579312" cy="579313"/>
          </a:xfrm>
          <a:prstGeom prst="mathMultiply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/>
          <p:cNvSpPr txBox="1"/>
          <p:nvPr/>
        </p:nvSpPr>
        <p:spPr>
          <a:xfrm>
            <a:off x="1619672" y="5050954"/>
            <a:ext cx="161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Local minimum</a:t>
            </a:r>
            <a:endParaRPr lang="fr-FR" dirty="0"/>
          </a:p>
        </p:txBody>
      </p:sp>
      <p:sp>
        <p:nvSpPr>
          <p:cNvPr id="16" name="TextBox 15"/>
          <p:cNvSpPr txBox="1"/>
          <p:nvPr/>
        </p:nvSpPr>
        <p:spPr>
          <a:xfrm>
            <a:off x="4860032" y="5050954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Global minimum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>
                <a:spLocks noChangeAspect="1"/>
              </p:cNvSpPr>
              <p:nvPr/>
            </p:nvSpPr>
            <p:spPr>
              <a:xfrm>
                <a:off x="5733027" y="1194184"/>
                <a:ext cx="3193823" cy="593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3200" b="0" i="1" smtClean="0"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fr-FR" sz="32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fr-FR" sz="3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3200" b="0" i="1" smtClean="0"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fr-FR" sz="32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3200" i="1">
                                  <a:latin typeface="Cambria Math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fr-FR" sz="3200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fr-FR" sz="3200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fr-FR" sz="3200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fr-FR" sz="3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sz="3200" b="0" i="1" smtClean="0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fr-FR" sz="32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027" y="1194184"/>
                <a:ext cx="3193823" cy="59362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917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22222E-6 C 0.00555 0.00949 0.01128 0.01898 0.01666 0.02639 C 0.02205 0.0338 0.02812 0.03611 0.03229 0.04445 C 0.03646 0.05278 0.03784 0.06736 0.04166 0.07639 C 0.04548 0.08542 0.05052 0.09005 0.05521 0.09861 C 0.05989 0.10718 0.06493 0.12084 0.06979 0.12778 C 0.07465 0.13472 0.08038 0.13773 0.08437 0.14028 C 0.08836 0.14283 0.09218 0.14283 0.09375 0.14306 " pathEditMode="relative" ptsTypes="aaaaaa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07407E-6 C 0.0118 0.01458 0.02378 0.02916 0.03229 0.04166 C 0.0408 0.05416 0.0441 0.06296 0.05104 0.075 C 0.05798 0.08703 0.06649 0.10162 0.07396 0.11389 C 0.08142 0.12615 0.08906 0.13819 0.09583 0.14861 C 0.1026 0.15902 0.10764 0.16828 0.11458 0.17639 C 0.12153 0.18449 0.12934 0.19236 0.1375 0.19722 C 0.14566 0.20208 0.1566 0.20393 0.16354 0.20555 C 0.17048 0.20717 0.17482 0.20648 0.17917 0.20694 C 0.18351 0.2074 0.18785 0.2081 0.18958 0.20833 " pathEditMode="relative" ptsTypes="aaaaaaaa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approximation and analysis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Data from real measurements</a:t>
            </a:r>
          </a:p>
          <a:p>
            <a:pPr lvl="1"/>
            <a:r>
              <a:rPr lang="en-US" noProof="0" dirty="0" smtClean="0"/>
              <a:t>How to use them in simulation / rendering ?</a:t>
            </a:r>
          </a:p>
          <a:p>
            <a:pPr lvl="1"/>
            <a:r>
              <a:rPr lang="en-US" noProof="0" dirty="0" smtClean="0"/>
              <a:t>How to study the general behavior ?</a:t>
            </a:r>
          </a:p>
          <a:p>
            <a:pPr lvl="1"/>
            <a:r>
              <a:rPr lang="en-US" noProof="0" dirty="0" smtClean="0"/>
              <a:t>How to remove the noise ?</a:t>
            </a:r>
          </a:p>
          <a:p>
            <a:pPr lvl="2"/>
            <a:r>
              <a:rPr lang="en-US" noProof="0" dirty="0" smtClean="0"/>
              <a:t>Ex: BRDF measures at grazing angle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18" y="4083875"/>
            <a:ext cx="4434621" cy="2315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869" y="4624609"/>
            <a:ext cx="2184400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5535226" y="5387892"/>
            <a:ext cx="222368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400" dirty="0">
                <a:solidFill>
                  <a:srgbClr val="000000"/>
                </a:solidFill>
              </a:rPr>
              <a:t>Material – Dark blue paint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188978" y="6040274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Ngan</a:t>
            </a:r>
            <a:r>
              <a:rPr lang="en-US" dirty="0" smtClean="0"/>
              <a:t> et al. – EGSR 2005]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83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noProof="0" dirty="0" smtClean="0"/>
              <a:t>Finding </a:t>
            </a:r>
            <a:r>
              <a:rPr lang="en-US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b="0" noProof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0" i="1" noProof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="0" noProof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= 0</a:t>
            </a:r>
            <a:r>
              <a:rPr lang="en-US" noProof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noProof="0" dirty="0" smtClean="0">
                <a:latin typeface="+mn-lt"/>
                <a:cs typeface="Arial" panose="020B0604020202020204" pitchFamily="34" charset="0"/>
              </a:rPr>
              <a:t>(Newton Method)</a:t>
            </a:r>
            <a:endParaRPr lang="en-US" noProof="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Espace réservé du texte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fr-FR" sz="2200" b="0" i="0" u="none" strike="noStrike" kern="1200">
                <a:ln>
                  <a:noFill/>
                </a:ln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fr-FR" sz="2200" b="0" i="0" u="none" strike="noStrike" kern="1200">
                <a:ln>
                  <a:noFill/>
                </a:ln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9pPr>
          </a:lstStyle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3200" noProof="0" dirty="0" smtClean="0"/>
              <a:t>1</a:t>
            </a:r>
            <a:r>
              <a:rPr lang="en-US" sz="3200" baseline="30000" noProof="0" dirty="0" smtClean="0"/>
              <a:t>st</a:t>
            </a:r>
            <a:r>
              <a:rPr lang="en-US" sz="3200" noProof="0" dirty="0" smtClean="0"/>
              <a:t> order Taylor expansion</a:t>
            </a:r>
          </a:p>
          <a:p>
            <a:pPr lvl="2" rtl="0" hangingPunct="0">
              <a:buSzPct val="100000"/>
              <a:buFont typeface="Wingdings" panose="05000000000000000000" pitchFamily="2" charset="2"/>
              <a:buChar char="§"/>
            </a:pPr>
            <a:endParaRPr lang="en-US" sz="3200" noProof="0" dirty="0" smtClean="0"/>
          </a:p>
          <a:p>
            <a:pPr lvl="2" rtl="0" hangingPunct="0">
              <a:buSzPct val="100000"/>
              <a:buFont typeface="Wingdings" panose="05000000000000000000" pitchFamily="2" charset="2"/>
              <a:buChar char="§"/>
            </a:pPr>
            <a:endParaRPr lang="en-US" sz="3200" noProof="0" dirty="0" smtClean="0"/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3200" noProof="0" dirty="0" smtClean="0"/>
              <a:t>Look for 0-crossing</a:t>
            </a:r>
          </a:p>
          <a:p>
            <a:pPr lvl="2" rtl="0" hangingPunct="0">
              <a:buSzPct val="100000"/>
              <a:buFont typeface="Wingdings" panose="05000000000000000000" pitchFamily="2" charset="2"/>
              <a:buChar char="§"/>
            </a:pPr>
            <a:endParaRPr lang="en-US" sz="3200" noProof="0" dirty="0" smtClean="0"/>
          </a:p>
          <a:p>
            <a:pPr lvl="2" rtl="0" hangingPunct="0">
              <a:buSzPct val="100000"/>
              <a:buFont typeface="Wingdings" panose="05000000000000000000" pitchFamily="2" charset="2"/>
              <a:buChar char="§"/>
            </a:pPr>
            <a:endParaRPr lang="en-US" sz="3200" noProof="0" dirty="0" smtClean="0"/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3200" noProof="0" dirty="0" smtClean="0"/>
              <a:t>Iterative scheme</a:t>
            </a:r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endParaRPr lang="en-US" sz="3200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>
                <a:spLocks noResize="1"/>
              </p:cNvSpPr>
              <p:nvPr/>
            </p:nvSpPr>
            <p:spPr>
              <a:xfrm>
                <a:off x="2259915" y="1979901"/>
                <a:ext cx="4889179" cy="5063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400" smtClean="0">
                          <a:latin typeface="Cambria Math"/>
                          <a:cs typeface="Times New Roman" panose="02020603050405020304" pitchFamily="18" charset="0"/>
                        </a:rPr>
                        <m:t>e</m:t>
                      </m:r>
                      <m:d>
                        <m:dPr>
                          <m:ctrlPr>
                            <a:rPr lang="fr-FR" sz="2400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2400" i="1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i="1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FR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r>
                            <a:rPr lang="fr-FR" sz="2400" i="0">
                              <a:latin typeface="Cambria Math"/>
                            </a:rPr>
                            <m:t>+</m:t>
                          </m:r>
                          <m:r>
                            <a:rPr lang="fr-FR" sz="2400" i="1">
                              <a:latin typeface="Cambria Math"/>
                            </a:rPr>
                            <m:t>h</m:t>
                          </m:r>
                        </m:e>
                      </m:d>
                      <m:r>
                        <a:rPr lang="fr-FR" sz="2400" i="0">
                          <a:latin typeface="Cambria Math"/>
                        </a:rPr>
                        <m:t>≃</m:t>
                      </m:r>
                      <m:r>
                        <m:rPr>
                          <m:sty m:val="p"/>
                        </m:rPr>
                        <a:rPr lang="fr-FR" sz="2400" i="0">
                          <a:latin typeface="Cambria Math"/>
                          <a:cs typeface="Times New Roman" panose="02020603050405020304" pitchFamily="18" charset="0"/>
                        </a:rPr>
                        <m:t>e</m:t>
                      </m:r>
                      <m:d>
                        <m:dPr>
                          <m:ctrlPr>
                            <a:rPr lang="fr-FR" sz="2400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2400" i="1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i="1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FR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fr-FR" sz="2400" i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fr-FR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2400" i="0">
                              <a:latin typeface="Cambria Math"/>
                            </a:rPr>
                            <m:t>𝜕</m:t>
                          </m:r>
                        </m:e>
                        <m:sub>
                          <m:r>
                            <a:rPr lang="fr-FR" sz="2400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fr-FR" sz="2400" i="1">
                          <a:latin typeface="Cambria Math"/>
                          <a:cs typeface="Times New Roman" panose="02020603050405020304" pitchFamily="18" charset="0"/>
                        </a:rPr>
                        <m:t>𝑒</m:t>
                      </m:r>
                      <m:d>
                        <m:dPr>
                          <m:ctrlPr>
                            <a:rPr lang="fr-FR" sz="2400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2400" i="1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i="1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FR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fr-FR" sz="2400" i="1">
                          <a:latin typeface="Cambria Math"/>
                        </a:rPr>
                        <m:t>h</m:t>
                      </m:r>
                    </m:oMath>
                  </m:oMathPara>
                </a14:m>
                <a:endParaRPr lang="fr-FR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915" y="1979901"/>
                <a:ext cx="4889179" cy="50639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>
                <a:spLocks noResize="1"/>
              </p:cNvSpPr>
              <p:nvPr/>
            </p:nvSpPr>
            <p:spPr>
              <a:xfrm>
                <a:off x="3371822" y="3570635"/>
                <a:ext cx="2400356" cy="9299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/>
                        </a:rPr>
                        <m:t>h</m:t>
                      </m:r>
                      <m:r>
                        <a:rPr lang="fr-FR" sz="2400" i="0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fr-F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400">
                              <a:latin typeface="Cambria Math"/>
                              <a:cs typeface="Times New Roman" panose="02020603050405020304" pitchFamily="18" charset="0"/>
                            </a:rPr>
                            <m:t>e</m:t>
                          </m:r>
                          <m:r>
                            <a:rPr lang="fr-FR" sz="2400">
                              <a:latin typeface="Cambria Math"/>
                              <a:cs typeface="Times New Roman" panose="020206030504050203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sz="2400" i="1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fr-FR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fr-F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sz="2400">
                                  <a:latin typeface="Cambria Math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fr-FR" sz="2400">
                              <a:latin typeface="Cambria Math"/>
                              <a:cs typeface="Times New Roman" panose="02020603050405020304" pitchFamily="18" charset="0"/>
                            </a:rPr>
                            <m:t>e</m:t>
                          </m:r>
                          <m:r>
                            <a:rPr lang="fr-FR" sz="2400">
                              <a:latin typeface="Cambria Math"/>
                              <a:cs typeface="Times New Roman" panose="020206030504050203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sz="2400" i="1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fr-FR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fr-FR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822" y="3570635"/>
                <a:ext cx="2400356" cy="92991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>
                <a:spLocks noResize="1"/>
              </p:cNvSpPr>
              <p:nvPr/>
            </p:nvSpPr>
            <p:spPr>
              <a:xfrm>
                <a:off x="2747966" y="5257609"/>
                <a:ext cx="3648069" cy="9299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sz="240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fr-FR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fr-FR" sz="2400" i="0">
                                  <a:latin typeface="Cambria Math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a:rPr lang="fr-FR" sz="2400" i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fr-FR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sz="24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fr-FR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fr-FR" sz="240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fr-FR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sz="2400">
                              <a:latin typeface="Cambria Math"/>
                              <a:cs typeface="Times New Roman" panose="02020603050405020304" pitchFamily="18" charset="0"/>
                            </a:rPr>
                            <m:t>e</m:t>
                          </m:r>
                          <m:r>
                            <a:rPr lang="fr-FR" sz="2400">
                              <a:latin typeface="Cambria Math"/>
                              <a:cs typeface="Times New Roman" panose="020206030504050203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sz="2400" i="1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fr-FR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fr-F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sz="2400">
                                  <a:latin typeface="Cambria Math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fr-FR" sz="2400">
                              <a:latin typeface="Cambria Math"/>
                              <a:cs typeface="Times New Roman" panose="02020603050405020304" pitchFamily="18" charset="0"/>
                            </a:rPr>
                            <m:t>e</m:t>
                          </m:r>
                          <m:r>
                            <a:rPr lang="fr-FR" sz="2400">
                              <a:latin typeface="Cambria Math"/>
                              <a:cs typeface="Times New Roman" panose="020206030504050203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sz="2400" i="1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fr-FR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fr-FR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966" y="5257609"/>
                <a:ext cx="3648069" cy="92991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87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134892" y="1343898"/>
            <a:ext cx="5943231" cy="446932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re 2"/>
          <p:cNvSpPr txBox="1">
            <a:spLocks noGrp="1"/>
          </p:cNvSpPr>
          <p:nvPr>
            <p:ph type="title"/>
          </p:nvPr>
        </p:nvSpPr>
        <p:spPr>
          <a:xfrm>
            <a:off x="1314450" y="244328"/>
            <a:ext cx="7372350" cy="528931"/>
          </a:xfrm>
        </p:spPr>
        <p:txBody>
          <a:bodyPr wrap="square" lIns="81639" tIns="42452" rIns="81639" bIns="42452" anchorCtr="0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buNone/>
              <a:tabLst>
                <a:tab pos="0" algn="l"/>
                <a:tab pos="829452" algn="l"/>
                <a:tab pos="1658904" algn="l"/>
                <a:tab pos="2488356" algn="l"/>
                <a:tab pos="3317809" algn="l"/>
                <a:tab pos="4147261" algn="l"/>
                <a:tab pos="4976713" algn="l"/>
                <a:tab pos="5806165" algn="l"/>
                <a:tab pos="6635618" algn="l"/>
                <a:tab pos="7465070" algn="l"/>
                <a:tab pos="8294522" algn="l"/>
                <a:tab pos="9123975" algn="l"/>
              </a:tabLst>
            </a:pPr>
            <a:r>
              <a:rPr lang="en-US" dirty="0" smtClean="0"/>
              <a:t>Newton Method</a:t>
            </a:r>
            <a:endParaRPr lang="en-US" noProof="0" dirty="0"/>
          </a:p>
        </p:txBody>
      </p:sp>
      <p:sp>
        <p:nvSpPr>
          <p:cNvPr id="4" name="Espace réservé du texte 3"/>
          <p:cNvSpPr txBox="1">
            <a:spLocks noGrp="1"/>
          </p:cNvSpPr>
          <p:nvPr>
            <p:ph idx="1"/>
          </p:nvPr>
        </p:nvSpPr>
        <p:spPr>
          <a:xfrm>
            <a:off x="457200" y="1219200"/>
            <a:ext cx="8229600" cy="1569216"/>
          </a:xfrm>
        </p:spPr>
        <p:txBody>
          <a:bodyPr wrap="square" lIns="81639" tIns="42452" rIns="81639" bIns="42452" anchor="t" anchorCtr="0">
            <a:spAutoFit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fr-FR" sz="2200" b="0" i="0" u="none" strike="noStrike" kern="1200">
                <a:ln>
                  <a:noFill/>
                </a:ln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fr-FR" sz="2200" b="0" i="0" u="none" strike="noStrike" kern="1200">
                <a:ln>
                  <a:noFill/>
                </a:ln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9pPr>
          </a:lstStyle>
          <a:p>
            <a:pPr marL="457200" indent="-457200">
              <a:spcBef>
                <a:spcPts val="725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3200" noProof="0" dirty="0" smtClean="0"/>
              <a:t>Illustration</a:t>
            </a:r>
          </a:p>
          <a:p>
            <a:pPr marL="0" lvl="1" indent="0">
              <a:spcBef>
                <a:spcPts val="632"/>
              </a:spcBef>
              <a:spcAft>
                <a:spcPts val="0"/>
              </a:spcAft>
              <a:buNone/>
            </a:pPr>
            <a:endParaRPr lang="en-US" sz="3200" i="1" noProof="0" dirty="0" smtClean="0">
              <a:solidFill>
                <a:srgbClr val="000000"/>
              </a:solidFill>
            </a:endParaRPr>
          </a:p>
          <a:p>
            <a:pPr marL="0" lvl="1" indent="0">
              <a:spcBef>
                <a:spcPts val="632"/>
              </a:spcBef>
              <a:spcAft>
                <a:spcPts val="0"/>
              </a:spcAft>
              <a:buNone/>
            </a:pPr>
            <a:endParaRPr lang="en-US" sz="3200" i="1" noProof="0" dirty="0">
              <a:solidFill>
                <a:srgbClr val="000000"/>
              </a:solidFill>
            </a:endParaRPr>
          </a:p>
        </p:txBody>
      </p:sp>
      <p:sp>
        <p:nvSpPr>
          <p:cNvPr id="5" name="Forme libre 4"/>
          <p:cNvSpPr/>
          <p:nvPr/>
        </p:nvSpPr>
        <p:spPr>
          <a:xfrm>
            <a:off x="130621" y="2449392"/>
            <a:ext cx="3044250" cy="41018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81639" tIns="42452" rIns="81639" bIns="42452" anchor="t" anchorCtr="0" compatLnSpc="0">
            <a:spAutoFit/>
          </a:bodyPr>
          <a:lstStyle/>
          <a:p>
            <a:pPr hangingPunct="0"/>
            <a:r>
              <a:rPr lang="fr-FR" sz="2200" i="1" dirty="0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y </a:t>
            </a:r>
            <a:r>
              <a:rPr lang="fr-FR" sz="2200" dirty="0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= </a:t>
            </a:r>
            <a:r>
              <a:rPr lang="fr-FR" sz="2200" dirty="0" err="1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tanh</a:t>
            </a:r>
            <a:r>
              <a:rPr lang="fr-FR" sz="2200" dirty="0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(</a:t>
            </a:r>
            <a:r>
              <a:rPr lang="fr-FR" sz="2200" i="1" dirty="0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x</a:t>
            </a:r>
            <a:r>
              <a:rPr lang="fr-FR" sz="2200" dirty="0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) cos(</a:t>
            </a:r>
            <a:r>
              <a:rPr lang="fr-FR" sz="2200" i="1" dirty="0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x</a:t>
            </a:r>
            <a:r>
              <a:rPr lang="fr-FR" sz="2200" i="1" baseline="30000" dirty="0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2</a:t>
            </a:r>
            <a:r>
              <a:rPr lang="fr-FR" sz="2200" dirty="0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) + </a:t>
            </a:r>
            <a:r>
              <a:rPr lang="fr-FR" sz="2200" i="1" dirty="0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x </a:t>
            </a:r>
            <a:r>
              <a:rPr lang="fr-FR" sz="2200" dirty="0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- 2</a:t>
            </a:r>
            <a:endParaRPr lang="fr-FR" sz="2200" dirty="0">
              <a:latin typeface="Times New Roman" panose="02020603050405020304" pitchFamily="18" charset="0"/>
              <a:ea typeface="宋体" pitchFamily="2"/>
              <a:cs typeface="Times New Roman" panose="02020603050405020304" pitchFamily="18" charset="0"/>
            </a:endParaRPr>
          </a:p>
        </p:txBody>
      </p:sp>
      <p:sp>
        <p:nvSpPr>
          <p:cNvPr id="6" name="Forme libre 5"/>
          <p:cNvSpPr/>
          <p:nvPr/>
        </p:nvSpPr>
        <p:spPr>
          <a:xfrm>
            <a:off x="76087" y="3227318"/>
            <a:ext cx="3520547" cy="7345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81639" tIns="42452" rIns="81639" bIns="42452" anchor="t" anchorCtr="0" compatLnSpc="0">
            <a:spAutoFit/>
          </a:bodyPr>
          <a:lstStyle/>
          <a:p>
            <a:pPr hangingPunct="0"/>
            <a:r>
              <a:rPr lang="fr-FR" sz="2200" i="1" dirty="0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y‘ </a:t>
            </a:r>
            <a:r>
              <a:rPr lang="fr-FR" sz="2200" dirty="0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= (</a:t>
            </a:r>
            <a:r>
              <a:rPr lang="fr-FR" sz="2200" dirty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1-tanh</a:t>
            </a:r>
            <a:r>
              <a:rPr lang="fr-FR" sz="2200" baseline="30000" dirty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2</a:t>
            </a:r>
            <a:r>
              <a:rPr lang="fr-FR" sz="2200" dirty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(</a:t>
            </a:r>
            <a:r>
              <a:rPr lang="fr-FR" sz="2200" i="1" dirty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x</a:t>
            </a:r>
            <a:r>
              <a:rPr lang="fr-FR" sz="2200" dirty="0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)) cos(</a:t>
            </a:r>
            <a:r>
              <a:rPr lang="fr-FR" sz="2200" i="1" dirty="0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x</a:t>
            </a:r>
            <a:r>
              <a:rPr lang="fr-FR" sz="2200" baseline="30000" dirty="0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2</a:t>
            </a:r>
            <a:r>
              <a:rPr lang="fr-FR" sz="2200" dirty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)</a:t>
            </a:r>
            <a:br>
              <a:rPr lang="fr-FR" sz="2200" dirty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</a:br>
            <a:r>
              <a:rPr lang="fr-FR" sz="2200" dirty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      </a:t>
            </a:r>
            <a:r>
              <a:rPr lang="fr-FR" sz="2200" dirty="0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- 2 </a:t>
            </a:r>
            <a:r>
              <a:rPr lang="fr-FR" sz="2200" dirty="0" err="1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tanh</a:t>
            </a:r>
            <a:r>
              <a:rPr lang="fr-FR" sz="2200" dirty="0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(</a:t>
            </a:r>
            <a:r>
              <a:rPr lang="fr-FR" sz="2200" i="1" dirty="0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x</a:t>
            </a:r>
            <a:r>
              <a:rPr lang="fr-FR" sz="2200" dirty="0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) sin(</a:t>
            </a:r>
            <a:r>
              <a:rPr lang="fr-FR" sz="2200" i="1" dirty="0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x</a:t>
            </a:r>
            <a:r>
              <a:rPr lang="fr-FR" sz="2200" baseline="30000" dirty="0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2</a:t>
            </a:r>
            <a:r>
              <a:rPr lang="fr-FR" sz="2200" dirty="0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) </a:t>
            </a:r>
            <a:r>
              <a:rPr lang="fr-FR" sz="2200" i="1" dirty="0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x </a:t>
            </a:r>
            <a:r>
              <a:rPr lang="fr-FR" sz="2200" dirty="0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+ 1</a:t>
            </a:r>
            <a:endParaRPr lang="fr-FR" sz="2200" dirty="0">
              <a:latin typeface="Times New Roman" panose="02020603050405020304" pitchFamily="18" charset="0"/>
              <a:ea typeface="宋体" pitchFamily="2"/>
              <a:cs typeface="Times New Roman" panose="02020603050405020304" pitchFamily="18" charset="0"/>
            </a:endParaRPr>
          </a:p>
        </p:txBody>
      </p:sp>
      <p:sp>
        <p:nvSpPr>
          <p:cNvPr id="7" name="Forme libre 6"/>
          <p:cNvSpPr/>
          <p:nvPr/>
        </p:nvSpPr>
        <p:spPr>
          <a:xfrm>
            <a:off x="6679931" y="2860563"/>
            <a:ext cx="642952" cy="43961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81639" tIns="42452" rIns="81639" bIns="42452" anchor="t" anchorCtr="0" compatLnSpc="0">
            <a:spAutoFit/>
          </a:bodyPr>
          <a:lstStyle/>
          <a:p>
            <a:pPr hangingPunct="0"/>
            <a:r>
              <a:rPr lang="fr-FR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y</a:t>
            </a:r>
            <a:r>
              <a:rPr lang="fr-FR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(</a:t>
            </a:r>
            <a:r>
              <a:rPr lang="fr-FR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x</a:t>
            </a:r>
            <a:r>
              <a:rPr lang="fr-FR" sz="2400" dirty="0">
                <a:solidFill>
                  <a:srgbClr val="FF0000"/>
                </a:solidFill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5653069" y="5813220"/>
            <a:ext cx="1365650" cy="318399"/>
          </a:xfrm>
          <a:prstGeom prst="rect">
            <a:avLst/>
          </a:prstGeom>
          <a:noFill/>
          <a:ln>
            <a:noFill/>
          </a:ln>
        </p:spPr>
        <p:txBody>
          <a:bodyPr vert="horz" wrap="none" lIns="81639" tIns="40820" rIns="81639" bIns="40820" anchorCtr="0" compatLnSpc="0">
            <a:spAutoFit/>
          </a:bodyPr>
          <a:lstStyle/>
          <a:p>
            <a:pPr hangingPunct="0"/>
            <a:r>
              <a:rPr lang="fr-FR" sz="1600" dirty="0">
                <a:latin typeface="Albany AMT" pitchFamily="32"/>
                <a:ea typeface="Albany AMT" pitchFamily="32"/>
                <a:cs typeface="Albany AMT" pitchFamily="32"/>
              </a:rPr>
              <a:t>©</a:t>
            </a:r>
            <a:r>
              <a:rPr lang="fr-FR" sz="1600" dirty="0" err="1">
                <a:latin typeface="Albany AMT" pitchFamily="18"/>
                <a:ea typeface="宋体" pitchFamily="2"/>
                <a:cs typeface="Lohit Hindi" pitchFamily="2"/>
              </a:rPr>
              <a:t>Insa</a:t>
            </a:r>
            <a:r>
              <a:rPr lang="fr-FR" sz="1600" dirty="0">
                <a:latin typeface="Albany AMT" pitchFamily="18"/>
                <a:ea typeface="宋体" pitchFamily="2"/>
                <a:cs typeface="Lohit Hindi" pitchFamily="2"/>
              </a:rPr>
              <a:t> Rouen</a:t>
            </a:r>
          </a:p>
        </p:txBody>
      </p:sp>
    </p:spTree>
    <p:extLst>
      <p:ext uri="{BB962C8B-B14F-4D97-AF65-F5344CB8AC3E}">
        <p14:creationId xmlns:p14="http://schemas.microsoft.com/office/powerpoint/2010/main" val="298199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95203" y="1088510"/>
            <a:ext cx="6095731" cy="458493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re 2"/>
          <p:cNvSpPr txBox="1">
            <a:spLocks noGrp="1"/>
          </p:cNvSpPr>
          <p:nvPr>
            <p:ph type="title" idx="4294967295"/>
          </p:nvPr>
        </p:nvSpPr>
        <p:spPr>
          <a:xfrm>
            <a:off x="1314450" y="244328"/>
            <a:ext cx="7372350" cy="528931"/>
          </a:xfrm>
        </p:spPr>
        <p:txBody>
          <a:bodyPr wrap="square" lIns="81639" tIns="42452" rIns="81639" bIns="42452" anchorCtr="0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buNone/>
              <a:tabLst>
                <a:tab pos="0" algn="l"/>
                <a:tab pos="829452" algn="l"/>
                <a:tab pos="1658904" algn="l"/>
                <a:tab pos="2488356" algn="l"/>
                <a:tab pos="3317809" algn="l"/>
                <a:tab pos="4147261" algn="l"/>
                <a:tab pos="4976713" algn="l"/>
                <a:tab pos="5806165" algn="l"/>
                <a:tab pos="6635618" algn="l"/>
                <a:tab pos="7465070" algn="l"/>
                <a:tab pos="8294522" algn="l"/>
                <a:tab pos="9123975" algn="l"/>
              </a:tabLst>
            </a:pPr>
            <a:r>
              <a:rPr lang="en-US" dirty="0"/>
              <a:t>Newton Method</a:t>
            </a:r>
            <a:endParaRPr lang="en-US" noProof="0" dirty="0"/>
          </a:p>
        </p:txBody>
      </p:sp>
      <p:sp>
        <p:nvSpPr>
          <p:cNvPr id="5" name="Forme libre 4"/>
          <p:cNvSpPr/>
          <p:nvPr/>
        </p:nvSpPr>
        <p:spPr>
          <a:xfrm>
            <a:off x="697513" y="4283822"/>
            <a:ext cx="1218366" cy="14130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DDDDDD"/>
          </a:solidFill>
          <a:ln w="9360">
            <a:solidFill>
              <a:srgbClr val="B2B2B2"/>
            </a:solidFill>
            <a:prstDash val="solid"/>
            <a:miter/>
          </a:ln>
        </p:spPr>
        <p:txBody>
          <a:bodyPr vert="horz" wrap="none" lIns="81639" tIns="42452" rIns="81639" bIns="42452" anchor="t" anchorCtr="0" compatLnSpc="0">
            <a:spAutoFit/>
          </a:bodyPr>
          <a:lstStyle/>
          <a:p>
            <a:pPr hangingPunct="0"/>
            <a:r>
              <a:rPr lang="fr-FR" i="1" dirty="0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x</a:t>
            </a:r>
            <a:r>
              <a:rPr lang="fr-FR" baseline="-25000" dirty="0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0 </a:t>
            </a:r>
            <a:r>
              <a:rPr lang="fr-FR" dirty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= 2</a:t>
            </a:r>
          </a:p>
          <a:p>
            <a:pPr hangingPunct="0"/>
            <a:r>
              <a:rPr lang="fr-FR" i="1" dirty="0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x</a:t>
            </a:r>
            <a:r>
              <a:rPr lang="fr-FR" baseline="-25000" dirty="0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1 </a:t>
            </a:r>
            <a:r>
              <a:rPr lang="fr-FR" dirty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= 2.1627</a:t>
            </a:r>
          </a:p>
          <a:p>
            <a:pPr hangingPunct="0"/>
            <a:r>
              <a:rPr lang="fr-FR" i="1" dirty="0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x</a:t>
            </a:r>
            <a:r>
              <a:rPr lang="fr-FR" baseline="-25000" dirty="0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2 </a:t>
            </a:r>
            <a:r>
              <a:rPr lang="fr-FR" dirty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= 2.1380</a:t>
            </a:r>
          </a:p>
          <a:p>
            <a:pPr hangingPunct="0"/>
            <a:r>
              <a:rPr lang="fr-FR" i="1" dirty="0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x</a:t>
            </a:r>
            <a:r>
              <a:rPr lang="fr-FR" baseline="-25000" dirty="0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3 </a:t>
            </a:r>
            <a:r>
              <a:rPr lang="fr-FR" dirty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= 2.1378</a:t>
            </a:r>
          </a:p>
          <a:p>
            <a:pPr hangingPunct="0"/>
            <a:r>
              <a:rPr lang="fr-FR" i="1" dirty="0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x</a:t>
            </a:r>
            <a:r>
              <a:rPr lang="fr-FR" baseline="-25000" dirty="0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4 </a:t>
            </a:r>
            <a:r>
              <a:rPr lang="fr-FR" dirty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= 2.1378</a:t>
            </a:r>
          </a:p>
        </p:txBody>
      </p:sp>
      <p:sp>
        <p:nvSpPr>
          <p:cNvPr id="6" name="Forme libre 5"/>
          <p:cNvSpPr/>
          <p:nvPr/>
        </p:nvSpPr>
        <p:spPr>
          <a:xfrm>
            <a:off x="7739590" y="3198743"/>
            <a:ext cx="1447928" cy="35119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81639" tIns="42452" rIns="81639" bIns="42452" anchor="t" anchorCtr="0" compatLnSpc="0">
            <a:spAutoFit/>
          </a:bodyPr>
          <a:lstStyle/>
          <a:p>
            <a:pPr hangingPunct="0"/>
            <a:r>
              <a:rPr lang="fr-FR" i="1" dirty="0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x</a:t>
            </a:r>
            <a:r>
              <a:rPr lang="fr-FR" baseline="-25000" dirty="0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1 </a:t>
            </a:r>
            <a:r>
              <a:rPr lang="fr-FR" dirty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= 2.1627</a:t>
            </a:r>
          </a:p>
        </p:txBody>
      </p:sp>
      <p:sp>
        <p:nvSpPr>
          <p:cNvPr id="11" name="Forme libre 10"/>
          <p:cNvSpPr/>
          <p:nvPr/>
        </p:nvSpPr>
        <p:spPr>
          <a:xfrm>
            <a:off x="6091160" y="1959513"/>
            <a:ext cx="1354207" cy="35119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81639" tIns="42452" rIns="81639" bIns="42452" anchor="t" anchorCtr="0" compatLnSpc="0">
            <a:spAutoFit/>
          </a:bodyPr>
          <a:lstStyle/>
          <a:p>
            <a:pPr algn="r" hangingPunct="0"/>
            <a:r>
              <a:rPr lang="fr-FR" i="1" dirty="0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x</a:t>
            </a:r>
            <a:r>
              <a:rPr lang="fr-FR" baseline="-25000" dirty="0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2</a:t>
            </a:r>
            <a:r>
              <a:rPr lang="fr-FR" dirty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= 2.1380</a:t>
            </a:r>
          </a:p>
        </p:txBody>
      </p:sp>
      <p:sp>
        <p:nvSpPr>
          <p:cNvPr id="12" name="Forme libre 11"/>
          <p:cNvSpPr/>
          <p:nvPr/>
        </p:nvSpPr>
        <p:spPr>
          <a:xfrm>
            <a:off x="4799976" y="5432096"/>
            <a:ext cx="1353881" cy="35119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81639" tIns="42452" rIns="81639" bIns="42452" anchor="t" anchorCtr="0" compatLnSpc="0">
            <a:spAutoFit/>
          </a:bodyPr>
          <a:lstStyle/>
          <a:p>
            <a:pPr hangingPunct="0"/>
            <a:r>
              <a:rPr lang="fr-FR" i="1" dirty="0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x</a:t>
            </a:r>
            <a:r>
              <a:rPr lang="fr-FR" baseline="-25000" dirty="0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0 </a:t>
            </a:r>
            <a:r>
              <a:rPr lang="fr-FR" dirty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= 2</a:t>
            </a:r>
          </a:p>
        </p:txBody>
      </p:sp>
      <p:cxnSp>
        <p:nvCxnSpPr>
          <p:cNvPr id="17" name="Connecteur droit avec flèche 16"/>
          <p:cNvCxnSpPr/>
          <p:nvPr/>
        </p:nvCxnSpPr>
        <p:spPr bwMode="auto">
          <a:xfrm flipV="1">
            <a:off x="5257475" y="4283822"/>
            <a:ext cx="0" cy="916828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Connecteur droit avec flèche 18"/>
          <p:cNvCxnSpPr/>
          <p:nvPr/>
        </p:nvCxnSpPr>
        <p:spPr bwMode="auto">
          <a:xfrm flipV="1">
            <a:off x="5257475" y="2703494"/>
            <a:ext cx="2792338" cy="1580329"/>
          </a:xfrm>
          <a:prstGeom prst="straightConnector1">
            <a:avLst/>
          </a:prstGeom>
          <a:noFill/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" name="Espace réservé du texte 3"/>
          <p:cNvSpPr txBox="1">
            <a:spLocks/>
          </p:cNvSpPr>
          <p:nvPr/>
        </p:nvSpPr>
        <p:spPr>
          <a:xfrm>
            <a:off x="457200" y="1219200"/>
            <a:ext cx="8229600" cy="1569216"/>
          </a:xfrm>
          <a:prstGeom prst="rect">
            <a:avLst/>
          </a:prstGeom>
        </p:spPr>
        <p:txBody>
          <a:bodyPr wrap="square" lIns="81639" tIns="42452" rIns="81639" bIns="42452" anchor="t" anchorCtr="0">
            <a:spAutoFit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fr-FR" sz="2200" b="0" i="0" u="none" strike="noStrike" kern="1200">
                <a:ln>
                  <a:noFill/>
                </a:ln>
              </a:defRPr>
            </a:defPPr>
            <a:lvl1pPr marL="432000" lvl="0" indent="-324000" algn="l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fr-FR" sz="2200" b="0" i="0" u="none" strike="noStrike" kern="1200">
                <a:ln>
                  <a:noFill/>
                </a:ln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864000" lvl="1" indent="-324000" algn="l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solidFill>
                  <a:schemeClr val="tx1"/>
                </a:solidFill>
                <a:latin typeface="Arial" charset="0"/>
              </a:defRPr>
            </a:lvl2pPr>
            <a:lvl3pPr marL="1295999" lvl="2" indent="-288000" algn="l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solidFill>
                  <a:schemeClr val="tx1"/>
                </a:solidFill>
                <a:latin typeface="Arial" charset="0"/>
              </a:defRPr>
            </a:lvl3pPr>
            <a:lvl4pPr marL="1728000" lvl="3" indent="-216000" algn="l" rtl="0" eaLnBrk="0" fontAlgn="base" hangingPunct="0">
              <a:lnSpc>
                <a:spcPct val="90000"/>
              </a:lnSpc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solidFill>
                  <a:schemeClr val="tx1"/>
                </a:solidFill>
                <a:latin typeface="Arial" charset="0"/>
              </a:defRPr>
            </a:lvl4pPr>
            <a:lvl5pPr marL="2160000" lvl="4" indent="-216000" algn="l" rtl="0" eaLnBrk="0" fontAlgn="base" hangingPunct="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solidFill>
                  <a:schemeClr val="tx1"/>
                </a:solidFill>
                <a:latin typeface="Times New Roman" pitchFamily="18" charset="0"/>
              </a:defRPr>
            </a:lvl5pPr>
            <a:lvl6pPr marL="2592000" lvl="5" indent="-216000" algn="l" rtl="0" eaLnBrk="0" fontAlgn="base" hangingPunct="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solidFill>
                  <a:schemeClr val="tx1"/>
                </a:solidFill>
                <a:latin typeface="Times New Roman" pitchFamily="18" charset="0"/>
              </a:defRPr>
            </a:lvl6pPr>
            <a:lvl7pPr marL="3024000" lvl="6" indent="-216000" algn="l" rtl="0" eaLnBrk="0" fontAlgn="base" hangingPunct="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solidFill>
                  <a:schemeClr val="tx1"/>
                </a:solidFill>
                <a:latin typeface="Times New Roman" pitchFamily="18" charset="0"/>
              </a:defRPr>
            </a:lvl7pPr>
            <a:lvl8pPr marL="3456000" lvl="7" indent="-216000" algn="l" rtl="0" eaLnBrk="0" fontAlgn="base" hangingPunct="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solidFill>
                  <a:schemeClr val="tx1"/>
                </a:solidFill>
                <a:latin typeface="Times New Roman" pitchFamily="18" charset="0"/>
              </a:defRPr>
            </a:lvl8pPr>
            <a:lvl9pPr marL="3887999" lvl="8" indent="-216000" algn="l" rtl="0" eaLnBrk="0" fontAlgn="base" hangingPunct="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457200" indent="-457200">
              <a:spcBef>
                <a:spcPts val="725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3200" smtClean="0"/>
              <a:t>Illustration</a:t>
            </a:r>
          </a:p>
          <a:p>
            <a:pPr marL="0" lvl="1" indent="0">
              <a:spcBef>
                <a:spcPts val="632"/>
              </a:spcBef>
              <a:spcAft>
                <a:spcPts val="0"/>
              </a:spcAft>
              <a:buFont typeface="StarSymbol"/>
              <a:buNone/>
            </a:pPr>
            <a:endParaRPr lang="en-US" sz="3200" i="1" smtClean="0">
              <a:solidFill>
                <a:srgbClr val="000000"/>
              </a:solidFill>
            </a:endParaRPr>
          </a:p>
          <a:p>
            <a:pPr marL="0" lvl="1" indent="0">
              <a:spcBef>
                <a:spcPts val="632"/>
              </a:spcBef>
              <a:spcAft>
                <a:spcPts val="0"/>
              </a:spcAft>
              <a:buFont typeface="StarSymbol"/>
              <a:buNone/>
            </a:pPr>
            <a:endParaRPr lang="en-US" sz="3200" i="1" dirty="0">
              <a:solidFill>
                <a:srgbClr val="000000"/>
              </a:solidFill>
            </a:endParaRPr>
          </a:p>
        </p:txBody>
      </p:sp>
      <p:sp>
        <p:nvSpPr>
          <p:cNvPr id="21" name="Forme libre 20"/>
          <p:cNvSpPr/>
          <p:nvPr/>
        </p:nvSpPr>
        <p:spPr>
          <a:xfrm>
            <a:off x="130621" y="2449392"/>
            <a:ext cx="3044250" cy="41018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81639" tIns="42452" rIns="81639" bIns="42452" anchor="t" anchorCtr="0" compatLnSpc="0">
            <a:spAutoFit/>
          </a:bodyPr>
          <a:lstStyle/>
          <a:p>
            <a:pPr hangingPunct="0"/>
            <a:r>
              <a:rPr lang="fr-FR" sz="2200" i="1" dirty="0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y </a:t>
            </a:r>
            <a:r>
              <a:rPr lang="fr-FR" sz="2200" dirty="0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= </a:t>
            </a:r>
            <a:r>
              <a:rPr lang="fr-FR" sz="2200" dirty="0" err="1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tanh</a:t>
            </a:r>
            <a:r>
              <a:rPr lang="fr-FR" sz="2200" dirty="0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(</a:t>
            </a:r>
            <a:r>
              <a:rPr lang="fr-FR" sz="2200" i="1" dirty="0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x</a:t>
            </a:r>
            <a:r>
              <a:rPr lang="fr-FR" sz="2200" dirty="0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) cos(</a:t>
            </a:r>
            <a:r>
              <a:rPr lang="fr-FR" sz="2200" i="1" dirty="0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x</a:t>
            </a:r>
            <a:r>
              <a:rPr lang="fr-FR" sz="2200" i="1" baseline="30000" dirty="0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2</a:t>
            </a:r>
            <a:r>
              <a:rPr lang="fr-FR" sz="2200" dirty="0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) + </a:t>
            </a:r>
            <a:r>
              <a:rPr lang="fr-FR" sz="2200" i="1" dirty="0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x </a:t>
            </a:r>
            <a:r>
              <a:rPr lang="fr-FR" sz="2200" dirty="0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- 2</a:t>
            </a:r>
            <a:endParaRPr lang="fr-FR" sz="2200" dirty="0">
              <a:latin typeface="Times New Roman" panose="02020603050405020304" pitchFamily="18" charset="0"/>
              <a:ea typeface="宋体" pitchFamily="2"/>
              <a:cs typeface="Times New Roman" panose="02020603050405020304" pitchFamily="18" charset="0"/>
            </a:endParaRPr>
          </a:p>
        </p:txBody>
      </p:sp>
      <p:sp>
        <p:nvSpPr>
          <p:cNvPr id="22" name="Forme libre 21"/>
          <p:cNvSpPr/>
          <p:nvPr/>
        </p:nvSpPr>
        <p:spPr>
          <a:xfrm>
            <a:off x="76087" y="3227318"/>
            <a:ext cx="3520547" cy="7345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81639" tIns="42452" rIns="81639" bIns="42452" anchor="t" anchorCtr="0" compatLnSpc="0">
            <a:spAutoFit/>
          </a:bodyPr>
          <a:lstStyle/>
          <a:p>
            <a:pPr hangingPunct="0"/>
            <a:r>
              <a:rPr lang="fr-FR" sz="2200" i="1" dirty="0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y‘ </a:t>
            </a:r>
            <a:r>
              <a:rPr lang="fr-FR" sz="2200" dirty="0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= (</a:t>
            </a:r>
            <a:r>
              <a:rPr lang="fr-FR" sz="2200" dirty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1-tanh</a:t>
            </a:r>
            <a:r>
              <a:rPr lang="fr-FR" sz="2200" baseline="30000" dirty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2</a:t>
            </a:r>
            <a:r>
              <a:rPr lang="fr-FR" sz="2200" dirty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(</a:t>
            </a:r>
            <a:r>
              <a:rPr lang="fr-FR" sz="2200" i="1" dirty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x</a:t>
            </a:r>
            <a:r>
              <a:rPr lang="fr-FR" sz="2200" dirty="0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)) cos(</a:t>
            </a:r>
            <a:r>
              <a:rPr lang="fr-FR" sz="2200" i="1" dirty="0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x</a:t>
            </a:r>
            <a:r>
              <a:rPr lang="fr-FR" sz="2200" baseline="30000" dirty="0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2</a:t>
            </a:r>
            <a:r>
              <a:rPr lang="fr-FR" sz="2200" dirty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)</a:t>
            </a:r>
            <a:br>
              <a:rPr lang="fr-FR" sz="2200" dirty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</a:br>
            <a:r>
              <a:rPr lang="fr-FR" sz="2200" dirty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      </a:t>
            </a:r>
            <a:r>
              <a:rPr lang="fr-FR" sz="2200" dirty="0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- 2 </a:t>
            </a:r>
            <a:r>
              <a:rPr lang="fr-FR" sz="2200" dirty="0" err="1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tanh</a:t>
            </a:r>
            <a:r>
              <a:rPr lang="fr-FR" sz="2200" dirty="0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(</a:t>
            </a:r>
            <a:r>
              <a:rPr lang="fr-FR" sz="2200" i="1" dirty="0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x</a:t>
            </a:r>
            <a:r>
              <a:rPr lang="fr-FR" sz="2200" dirty="0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) sin(</a:t>
            </a:r>
            <a:r>
              <a:rPr lang="fr-FR" sz="2200" i="1" dirty="0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x</a:t>
            </a:r>
            <a:r>
              <a:rPr lang="fr-FR" sz="2200" baseline="30000" dirty="0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2</a:t>
            </a:r>
            <a:r>
              <a:rPr lang="fr-FR" sz="2200" dirty="0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) </a:t>
            </a:r>
            <a:r>
              <a:rPr lang="fr-FR" sz="2200" i="1" dirty="0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x </a:t>
            </a:r>
            <a:r>
              <a:rPr lang="fr-FR" sz="2200" dirty="0" smtClean="0">
                <a:latin typeface="Times New Roman" panose="02020603050405020304" pitchFamily="18" charset="0"/>
                <a:ea typeface="宋体" pitchFamily="2"/>
                <a:cs typeface="Times New Roman" panose="02020603050405020304" pitchFamily="18" charset="0"/>
              </a:rPr>
              <a:t>+ 1</a:t>
            </a:r>
            <a:endParaRPr lang="fr-FR" sz="2200" dirty="0">
              <a:latin typeface="Times New Roman" panose="02020603050405020304" pitchFamily="18" charset="0"/>
              <a:ea typeface="宋体" pitchFamily="2"/>
              <a:cs typeface="Times New Roman" panose="02020603050405020304" pitchFamily="18" charset="0"/>
            </a:endParaRPr>
          </a:p>
        </p:txBody>
      </p:sp>
      <p:cxnSp>
        <p:nvCxnSpPr>
          <p:cNvPr id="23" name="Connecteur droit avec flèche 22"/>
          <p:cNvCxnSpPr/>
          <p:nvPr/>
        </p:nvCxnSpPr>
        <p:spPr bwMode="auto">
          <a:xfrm flipV="1">
            <a:off x="8051001" y="2245080"/>
            <a:ext cx="0" cy="916828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Connecteur droit avec flèche 24"/>
          <p:cNvCxnSpPr/>
          <p:nvPr/>
        </p:nvCxnSpPr>
        <p:spPr bwMode="auto">
          <a:xfrm flipH="1">
            <a:off x="7543333" y="2245080"/>
            <a:ext cx="507668" cy="458414"/>
          </a:xfrm>
          <a:prstGeom prst="straightConnector1">
            <a:avLst/>
          </a:prstGeom>
          <a:noFill/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9" name="ZoneTexte 28"/>
          <p:cNvSpPr txBox="1"/>
          <p:nvPr/>
        </p:nvSpPr>
        <p:spPr>
          <a:xfrm>
            <a:off x="5653069" y="5813220"/>
            <a:ext cx="1365650" cy="318399"/>
          </a:xfrm>
          <a:prstGeom prst="rect">
            <a:avLst/>
          </a:prstGeom>
          <a:noFill/>
          <a:ln>
            <a:noFill/>
          </a:ln>
        </p:spPr>
        <p:txBody>
          <a:bodyPr vert="horz" wrap="none" lIns="81639" tIns="40820" rIns="81639" bIns="40820" anchorCtr="0" compatLnSpc="0">
            <a:spAutoFit/>
          </a:bodyPr>
          <a:lstStyle/>
          <a:p>
            <a:pPr hangingPunct="0"/>
            <a:r>
              <a:rPr lang="fr-FR" sz="1600" dirty="0">
                <a:latin typeface="Albany AMT" pitchFamily="32"/>
                <a:ea typeface="Albany AMT" pitchFamily="32"/>
                <a:cs typeface="Albany AMT" pitchFamily="32"/>
              </a:rPr>
              <a:t>©</a:t>
            </a:r>
            <a:r>
              <a:rPr lang="fr-FR" sz="1600" dirty="0" err="1">
                <a:latin typeface="Albany AMT" pitchFamily="18"/>
                <a:ea typeface="宋体" pitchFamily="2"/>
                <a:cs typeface="Lohit Hindi" pitchFamily="2"/>
              </a:rPr>
              <a:t>Insa</a:t>
            </a:r>
            <a:r>
              <a:rPr lang="fr-FR" sz="1600" dirty="0">
                <a:latin typeface="Albany AMT" pitchFamily="18"/>
                <a:ea typeface="宋体" pitchFamily="2"/>
                <a:cs typeface="Lohit Hindi" pitchFamily="2"/>
              </a:rPr>
              <a:t> Rouen</a:t>
            </a:r>
          </a:p>
        </p:txBody>
      </p:sp>
    </p:spTree>
    <p:extLst>
      <p:ext uri="{BB962C8B-B14F-4D97-AF65-F5344CB8AC3E}">
        <p14:creationId xmlns:p14="http://schemas.microsoft.com/office/powerpoint/2010/main" val="421599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 smtClean="0"/>
              <a:t>Newton Method: convergence</a:t>
            </a:r>
            <a:endParaRPr lang="en-US" noProof="0" dirty="0"/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fr-FR" sz="2200" b="0" i="0" u="none" strike="noStrike" kern="1200">
                <a:ln>
                  <a:noFill/>
                </a:ln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fr-FR" sz="2200" b="0" i="0" u="none" strike="noStrike" kern="1200">
                <a:ln>
                  <a:noFill/>
                </a:ln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9pPr>
          </a:lstStyle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3200" noProof="0" dirty="0" smtClean="0"/>
              <a:t>Quadratic convergence</a:t>
            </a:r>
          </a:p>
          <a:p>
            <a:pPr lvl="0"/>
            <a:endParaRPr lang="en-US" sz="3200" noProof="0" dirty="0" smtClean="0"/>
          </a:p>
          <a:p>
            <a:pPr lvl="0"/>
            <a:endParaRPr lang="en-US" sz="3200" noProof="0" dirty="0" smtClean="0"/>
          </a:p>
          <a:p>
            <a:pPr lvl="0"/>
            <a:r>
              <a:rPr lang="en-US" sz="3200" noProof="0" dirty="0" smtClean="0"/>
              <a:t>Conditions</a:t>
            </a:r>
          </a:p>
          <a:p>
            <a:pPr lvl="1" rtl="0" hangingPunct="0"/>
            <a:r>
              <a:rPr lang="en-US" sz="2400" noProof="0" dirty="0" smtClean="0"/>
              <a:t>Known analytic derivative</a:t>
            </a:r>
          </a:p>
          <a:p>
            <a:pPr lvl="1" rtl="0" hangingPunct="0"/>
            <a:r>
              <a:rPr lang="en-US" sz="2400" noProof="0" dirty="0" smtClean="0"/>
              <a:t>Tangent crosses 0-line in the definition domain.</a:t>
            </a:r>
            <a:endParaRPr lang="en-US" sz="2400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>
                <a:spLocks noResize="1"/>
              </p:cNvSpPr>
              <p:nvPr/>
            </p:nvSpPr>
            <p:spPr>
              <a:xfrm>
                <a:off x="2060630" y="1907638"/>
                <a:ext cx="5036270" cy="9157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fr-FR" sz="240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fr-FR" sz="2400" i="1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FR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fr-FR" sz="2400">
                                      <a:latin typeface="Cambria Math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p>
                          <m:r>
                            <a:rPr lang="fr-FR" sz="2400">
                              <a:latin typeface="Cambria Math"/>
                            </a:rPr>
                            <m:t>−</m:t>
                          </m:r>
                          <m:r>
                            <a:rPr lang="fr-FR" sz="24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fr-FR" sz="2400" i="0">
                          <a:latin typeface="Cambria Math"/>
                        </a:rPr>
                        <m:t>≃</m:t>
                      </m:r>
                      <m:r>
                        <a:rPr lang="fr-FR" sz="2400" i="1">
                          <a:latin typeface="Cambria Math"/>
                        </a:rPr>
                        <m:t> 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fr-FR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fr-FR" sz="2400">
                                  <a:latin typeface="Cambria Math"/>
                                </a:rPr>
                                <m:t>−</m:t>
                              </m:r>
                              <m:r>
                                <a:rPr lang="fr-FR" sz="2400" i="1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fr-FR" sz="2400" b="0" i="1" smtClean="0">
                          <a:latin typeface="Cambria Math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fr-FR" sz="2400" b="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sz="2400" b="0" i="1">
                                  <a:latin typeface="Cambria Math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fr-FR" sz="2400" b="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2400" i="1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/>
                                    </a:rPr>
                                    <m:t>𝑥𝑥</m:t>
                                  </m:r>
                                </m:sub>
                                <m:sup>
                                  <m:r>
                                    <a:rPr lang="fr-FR" sz="240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m:rPr>
                                  <m:sty m:val="p"/>
                                </m:rPr>
                                <a:rPr lang="fr-FR" sz="2400">
                                  <a:latin typeface="Cambria Math"/>
                                  <a:cs typeface="Times New Roman" panose="02020603050405020304" pitchFamily="18" charset="0"/>
                                </a:rPr>
                                <m:t>e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fr-FR" sz="2400">
                                  <a:latin typeface="Cambria Math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fr-FR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i="1">
                                      <a:latin typeface="Cambria Math"/>
                                      <a:ea typeface="Cambria Math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a:rPr lang="fr-FR" sz="24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fr-FR" sz="2400">
                                  <a:latin typeface="Cambria Math"/>
                                  <a:cs typeface="Times New Roman" panose="02020603050405020304" pitchFamily="18" charset="0"/>
                                </a:rPr>
                                <m:t>e</m:t>
                              </m:r>
                              <m:d>
                                <m:dPr>
                                  <m:ctrlPr>
                                    <a:rPr lang="fr-FR" sz="2400" i="1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fr-FR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630" y="1907638"/>
                <a:ext cx="5036270" cy="91574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341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/>
              <a:t>1D </a:t>
            </a:r>
            <a:r>
              <a:rPr lang="en-US" dirty="0" smtClean="0"/>
              <a:t>Optimization – </a:t>
            </a:r>
            <a:r>
              <a:rPr lang="en-US" b="0" noProof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e'(</a:t>
            </a:r>
            <a:r>
              <a:rPr lang="en-US" b="0" i="1" noProof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="0" noProof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= 0</a:t>
            </a:r>
            <a:endParaRPr lang="en-US" b="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fr-FR" sz="2200" b="0" i="0" u="none" strike="noStrike" kern="1200">
                <a:ln>
                  <a:noFill/>
                </a:ln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fr-FR" sz="2200" b="0" i="0" u="none" strike="noStrike" kern="1200">
                <a:ln>
                  <a:noFill/>
                </a:ln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9pPr>
          </a:lstStyle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3200" noProof="0" dirty="0" smtClean="0"/>
              <a:t>2</a:t>
            </a:r>
            <a:r>
              <a:rPr lang="en-US" sz="3200" baseline="30000" noProof="0" dirty="0" smtClean="0"/>
              <a:t>nd</a:t>
            </a:r>
            <a:r>
              <a:rPr lang="en-US" sz="3200" noProof="0" dirty="0" smtClean="0"/>
              <a:t> order Taylor expansion</a:t>
            </a:r>
          </a:p>
          <a:p>
            <a:pPr lvl="2" rtl="0" hangingPunct="0">
              <a:buSzPct val="100000"/>
              <a:buFont typeface="Wingdings" panose="05000000000000000000" pitchFamily="2" charset="2"/>
              <a:buChar char="§"/>
            </a:pPr>
            <a:endParaRPr lang="en-US" sz="3200" noProof="0" dirty="0" smtClean="0"/>
          </a:p>
          <a:p>
            <a:pPr lvl="2" rtl="0" hangingPunct="0">
              <a:buSzPct val="100000"/>
              <a:buFont typeface="Wingdings" panose="05000000000000000000" pitchFamily="2" charset="2"/>
              <a:buChar char="§"/>
            </a:pPr>
            <a:endParaRPr lang="en-US" sz="3200" noProof="0" dirty="0" smtClean="0"/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3200" noProof="0" dirty="0" smtClean="0"/>
              <a:t>0-crossing of derivative</a:t>
            </a:r>
          </a:p>
          <a:p>
            <a:pPr lvl="2" rtl="0" hangingPunct="0">
              <a:buSzPct val="100000"/>
              <a:buFont typeface="Wingdings" panose="05000000000000000000" pitchFamily="2" charset="2"/>
              <a:buChar char="§"/>
            </a:pPr>
            <a:endParaRPr lang="en-US" sz="3200" noProof="0" dirty="0" smtClean="0"/>
          </a:p>
          <a:p>
            <a:pPr lvl="2" rtl="0" hangingPunct="0">
              <a:buSzPct val="100000"/>
              <a:buFont typeface="Wingdings" panose="05000000000000000000" pitchFamily="2" charset="2"/>
              <a:buChar char="§"/>
            </a:pPr>
            <a:endParaRPr lang="en-US" sz="3200" noProof="0" dirty="0" smtClean="0"/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3200" dirty="0" smtClean="0"/>
              <a:t>Similar iterative process</a:t>
            </a:r>
            <a:endParaRPr lang="en-US" sz="3200" noProof="0" dirty="0" smtClean="0"/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endParaRPr lang="en-US" sz="3200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>
                <a:spLocks noResize="1"/>
              </p:cNvSpPr>
              <p:nvPr/>
            </p:nvSpPr>
            <p:spPr>
              <a:xfrm>
                <a:off x="1106041" y="1821599"/>
                <a:ext cx="7294324" cy="773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240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 sz="2400" smtClean="0">
                              <a:latin typeface="Cambria Math"/>
                            </a:rPr>
                            <m:t>e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fr-FR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fr-FR" sz="2400" i="0">
                                  <a:latin typeface="Cambria Math"/>
                                </a:rPr>
                                <m:t>+</m:t>
                              </m:r>
                              <m:r>
                                <a:rPr lang="fr-FR" sz="2400" i="1">
                                  <a:latin typeface="Cambria Math"/>
                                </a:rPr>
                                <m:t>h</m:t>
                              </m:r>
                            </m:e>
                          </m:d>
                          <m:r>
                            <a:rPr lang="fr-FR" sz="2400" i="0">
                              <a:latin typeface="Cambria Math"/>
                            </a:rPr>
                            <m:t>≃</m:t>
                          </m:r>
                          <m:r>
                            <m:rPr>
                              <m:sty m:val="p"/>
                            </m:rPr>
                            <a:rPr lang="fr-FR" sz="2400" i="0">
                              <a:latin typeface="Cambria Math"/>
                            </a:rPr>
                            <m:t>e</m:t>
                          </m:r>
                          <m:r>
                            <a:rPr lang="fr-FR" sz="2400" i="1">
                              <a:latin typeface="Cambria Math"/>
                            </a:rPr>
                            <m:t> 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fr-FR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fr-FR" sz="2400" i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fr-FR" sz="2400" i="0">
                              <a:latin typeface="Cambria Math"/>
                            </a:rPr>
                            <m:t>e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fr-FR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fr-FR" sz="2400" i="1">
                              <a:latin typeface="Cambria Math"/>
                            </a:rPr>
                            <m:t>h</m:t>
                          </m:r>
                          <m:r>
                            <a:rPr lang="fr-FR" sz="2400" i="0"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fr-FR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fr-FR" sz="2400" i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sz="2400" i="0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  <m:r>
                            <a:rPr lang="fr-FR" sz="2400" i="1">
                              <a:latin typeface="Cambria Math"/>
                              <a:ea typeface="Cambria Math"/>
                            </a:rPr>
                            <m:t>𝜕</m:t>
                          </m:r>
                        </m:e>
                        <m:sub>
                          <m:r>
                            <a:rPr lang="fr-FR" sz="2400" i="1">
                              <a:latin typeface="Cambria Math"/>
                            </a:rPr>
                            <m:t>𝑥𝑥</m:t>
                          </m:r>
                        </m:sub>
                        <m:sup>
                          <m:r>
                            <a:rPr lang="fr-FR" sz="2400" i="0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fr-FR" sz="2400" i="1">
                          <a:latin typeface="Cambria Math"/>
                        </a:rPr>
                        <m:t>𝑒</m:t>
                      </m:r>
                      <m:d>
                        <m:dPr>
                          <m:ctrlPr>
                            <a:rPr lang="fr-FR" sz="24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fr-FR" sz="2400" i="1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FR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i="1"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sSup>
                        <m:sSupPr>
                          <m:ctrlPr>
                            <a:rPr lang="fr-FR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sz="2400" i="1">
                              <a:latin typeface="Cambria Math"/>
                            </a:rPr>
                            <m:t>h</m:t>
                          </m:r>
                        </m:e>
                        <m:sup>
                          <m:r>
                            <a:rPr lang="fr-FR" sz="2400" i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041" y="1821599"/>
                <a:ext cx="7294324" cy="77390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>
                <a:spLocks noResize="1"/>
              </p:cNvSpPr>
              <p:nvPr/>
            </p:nvSpPr>
            <p:spPr>
              <a:xfrm>
                <a:off x="3335049" y="3622424"/>
                <a:ext cx="2473903" cy="930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/>
                        </a:rPr>
                        <m:t>h</m:t>
                      </m:r>
                      <m:r>
                        <a:rPr lang="fr-FR" sz="2400" i="0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fr-FR" sz="24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fr-FR" sz="2400" i="0">
                              <a:latin typeface="Cambria Math"/>
                            </a:rPr>
                            <m:t>e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fr-FR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fr-FR" sz="2400" i="1">
                                  <a:latin typeface="Cambria Math"/>
                                  <a:ea typeface="Cambria Math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/>
                                </a:rPr>
                                <m:t>𝑥𝑥</m:t>
                              </m:r>
                            </m:sub>
                            <m:sup>
                              <m:r>
                                <a:rPr lang="fr-FR" sz="2400" i="0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fr-FR" sz="2400" i="0">
                              <a:latin typeface="Cambria Math"/>
                            </a:rPr>
                            <m:t>e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fr-FR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fr-FR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049" y="3622424"/>
                <a:ext cx="2473903" cy="9308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>
                <a:spLocks noResize="1"/>
              </p:cNvSpPr>
              <p:nvPr/>
            </p:nvSpPr>
            <p:spPr>
              <a:xfrm>
                <a:off x="2711193" y="5312892"/>
                <a:ext cx="3721615" cy="930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sz="240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fr-FR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fr-FR" sz="2400" i="0">
                                  <a:latin typeface="Cambria Math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a:rPr lang="fr-FR" sz="2400" i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fr-FR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sz="24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fr-FR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fr-FR" sz="2400" i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fr-FR" sz="24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fr-FR" sz="2400" i="0">
                              <a:latin typeface="Cambria Math"/>
                            </a:rPr>
                            <m:t>e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fr-FR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fr-FR" sz="2400" i="1">
                                  <a:latin typeface="Cambria Math"/>
                                  <a:ea typeface="Cambria Math"/>
                                </a:rPr>
                              </m:ctrlPr>
                            </m:sSubSupPr>
                            <m:e>
                              <m:r>
                                <a:rPr lang="fr-FR" sz="2400" i="1"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fr-FR" sz="2400" i="1">
                                  <a:latin typeface="Cambria Math"/>
                                </a:rPr>
                                <m:t>𝑥𝑥</m:t>
                              </m:r>
                            </m:sub>
                            <m:sup>
                              <m:r>
                                <a:rPr lang="fr-FR" sz="2400" i="0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m:rPr>
                              <m:sty m:val="p"/>
                            </m:rPr>
                            <a:rPr lang="fr-FR" sz="2400" i="0">
                              <a:latin typeface="Cambria Math"/>
                            </a:rPr>
                            <m:t>e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fr-FR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fr-FR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193" y="5312892"/>
                <a:ext cx="3721615" cy="9308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684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noProof="0" dirty="0" smtClean="0"/>
              <a:t>2D Taylor Expansion</a:t>
            </a:r>
            <a:endParaRPr lang="en-US" noProof="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15826" y="2155464"/>
            <a:ext cx="4062297" cy="261268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>
                <a:spLocks noResize="1"/>
              </p:cNvSpPr>
              <p:nvPr/>
            </p:nvSpPr>
            <p:spPr>
              <a:xfrm>
                <a:off x="5213674" y="1371659"/>
                <a:ext cx="3666600" cy="7125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400" smtClean="0">
                          <a:latin typeface="Cambria Math"/>
                          <a:cs typeface="Times New Roman" panose="02020603050405020304" pitchFamily="18" charset="0"/>
                        </a:rPr>
                        <m:t>e</m:t>
                      </m:r>
                      <m:d>
                        <m:dPr>
                          <m:ctrlPr>
                            <a:rPr lang="fr-FR" sz="2400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/>
                            </a:rPr>
                            <m:t>𝑥</m:t>
                          </m:r>
                          <m:r>
                            <a:rPr lang="fr-FR" sz="2400" i="0">
                              <a:latin typeface="Cambria Math"/>
                            </a:rPr>
                            <m:t>,</m:t>
                          </m:r>
                          <m:r>
                            <a:rPr lang="fr-FR" sz="2400" i="1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fr-FR" sz="2400" i="0">
                          <a:latin typeface="Cambria Math"/>
                        </a:rPr>
                        <m:t>=</m:t>
                      </m:r>
                      <m:r>
                        <a:rPr lang="fr-FR" sz="2400" i="1">
                          <a:latin typeface="Cambria Math"/>
                        </a:rPr>
                        <m:t>𝑥</m:t>
                      </m:r>
                      <m:func>
                        <m:funcPr>
                          <m:ctrlPr>
                            <a:rPr lang="fr-FR" sz="24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sz="2400" i="0">
                              <a:latin typeface="Cambria Math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fr-FR" sz="2400" i="1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2400" i="1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400" i="1">
                                      <a:latin typeface="Cambria Math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fr-FR" sz="2400" i="0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func>
                        <m:funcPr>
                          <m:ctrlPr>
                            <a:rPr lang="fr-FR" sz="24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sz="2400" i="0">
                              <a:latin typeface="Cambria Math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fr-FR" sz="2400" i="1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2400" i="1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400" i="1">
                                      <a:latin typeface="Cambria Math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fr-FR" sz="2400" i="0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fr-FR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674" y="1371659"/>
                <a:ext cx="3666600" cy="71254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146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15826" y="2155464"/>
            <a:ext cx="4062297" cy="261268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re 1"/>
          <p:cNvSpPr txBox="1">
            <a:spLocks noGrp="1"/>
          </p:cNvSpPr>
          <p:nvPr>
            <p:ph type="title"/>
          </p:nvPr>
        </p:nvSpPr>
        <p:spPr>
          <a:xfrm>
            <a:off x="1314450" y="242311"/>
            <a:ext cx="7372350" cy="532966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/>
              <a:t>2D Taylor Expansion</a:t>
            </a:r>
            <a:endParaRPr lang="en-US" noProof="0" dirty="0"/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>
          <a:xfrm>
            <a:off x="0" y="1219200"/>
            <a:ext cx="8229600" cy="5257800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fr-FR" sz="2200" b="0" i="0" u="none" strike="noStrike" kern="1200">
                <a:ln>
                  <a:noFill/>
                </a:ln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fr-FR" sz="2200" b="0" i="0" u="none" strike="noStrike" kern="1200">
                <a:ln>
                  <a:noFill/>
                </a:ln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9pPr>
          </a:lstStyle>
          <a:p>
            <a:pPr marL="540000" lvl="1" indent="0">
              <a:buNone/>
            </a:pPr>
            <a:endParaRPr lang="en-US" sz="3200" noProof="0" dirty="0" smtClean="0"/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3200" noProof="0" dirty="0" smtClean="0"/>
              <a:t>Gradient</a:t>
            </a:r>
            <a:endParaRPr lang="en-US" sz="3200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>
                <a:spLocks noResize="1"/>
              </p:cNvSpPr>
              <p:nvPr/>
            </p:nvSpPr>
            <p:spPr>
              <a:xfrm>
                <a:off x="4987938" y="4897704"/>
                <a:ext cx="4118071" cy="1102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/>
                        </a:rPr>
                        <m:t>𝜵</m:t>
                      </m:r>
                      <m:r>
                        <a:rPr lang="fr-FR" i="1">
                          <a:latin typeface="Cambria Math"/>
                          <a:cs typeface="Times New Roman" panose="02020603050405020304" pitchFamily="18" charset="0"/>
                        </a:rPr>
                        <m:t>𝑒</m:t>
                      </m:r>
                      <m:d>
                        <m:dPr>
                          <m:ctrlPr>
                            <a:rPr lang="fr-FR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fr-FR" i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fr-FR" i="1">
                                        <a:latin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i="0">
                                        <a:latin typeface="Cambria Math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fr-FR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fr-FR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fr-FR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num>
                                          <m:den>
                                            <m:r>
                                              <a:rPr lang="fr-FR" i="0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  <m:d>
                                  <m:dPr>
                                    <m:ctrlPr>
                                      <a:rPr lang="fr-FR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fr-FR" i="1">
                                            <a:latin typeface="Cambria Math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fr-FR" i="0">
                                            <a:latin typeface="Cambria Math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fr-FR" i="1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fr-FR" i="1">
                                                    <a:latin typeface="Cambria Math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fr-FR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fr-FR" i="0">
                                                    <a:latin typeface="Cambria Math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fr-FR" i="0">
                                        <a:latin typeface="Cambria Math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fr-FR" i="1"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fr-FR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num>
                                      <m:den>
                                        <m:r>
                                          <a:rPr lang="fr-FR" i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func>
                                      <m:funcPr>
                                        <m:ctrlPr>
                                          <a:rPr lang="fr-FR" i="1">
                                            <a:latin typeface="Cambria Math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fr-FR" i="0">
                                            <a:latin typeface="Cambria Math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fr-FR" i="1"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fr-FR" i="1">
                                                    <a:latin typeface="Cambria Math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fr-FR" i="1">
                                                    <a:latin typeface="Cambria Math"/>
                                                  </a:rPr>
                                                  <m:t>𝑥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fr-FR" i="0">
                                                    <a:latin typeface="Cambria Math"/>
                                                  </a:rPr>
                                                  <m:t>2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fr-FR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i="1">
                                        <a:latin typeface="Cambria Math"/>
                                      </a:rPr>
                                      <m:t>𝑥</m:t>
                                    </m:r>
                                  </m:num>
                                  <m:den>
                                    <m:r>
                                      <a:rPr lang="fr-FR" i="0"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  <m:func>
                                  <m:funcPr>
                                    <m:ctrlPr>
                                      <a:rPr lang="fr-FR" i="1">
                                        <a:latin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i="0">
                                        <a:latin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fr-FR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fr-FR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fr-FR" i="1"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num>
                                          <m:den>
                                            <m:r>
                                              <a:rPr lang="fr-FR" i="0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  <m:func>
                                  <m:funcPr>
                                    <m:ctrlPr>
                                      <a:rPr lang="fr-FR" i="1">
                                        <a:latin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fr-FR" i="0">
                                        <a:latin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fr-FR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fr-FR" i="1"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fr-FR" i="1">
                                                <a:latin typeface="Cambria Math"/>
                                              </a:rPr>
                                              <m:t>𝑦</m:t>
                                            </m:r>
                                          </m:num>
                                          <m:den>
                                            <m:r>
                                              <a:rPr lang="fr-FR" i="0">
                                                <a:latin typeface="Cambria Math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938" y="4897704"/>
                <a:ext cx="4118071" cy="110290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>
                <a:spLocks noResize="1"/>
              </p:cNvSpPr>
              <p:nvPr/>
            </p:nvSpPr>
            <p:spPr>
              <a:xfrm>
                <a:off x="2432770" y="1649349"/>
                <a:ext cx="2192671" cy="8284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1" i="1" smtClean="0">
                          <a:latin typeface="Cambria Math"/>
                        </a:rPr>
                        <m:t>𝜵</m:t>
                      </m:r>
                      <m:r>
                        <a:rPr lang="fr-FR" sz="2400" i="1">
                          <a:latin typeface="Cambria Math"/>
                        </a:rPr>
                        <m:t>𝑒</m:t>
                      </m:r>
                      <m:d>
                        <m:dPr>
                          <m:ctrlPr>
                            <a:rPr lang="fr-FR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fr-FR" sz="2400" i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0">
                                        <a:latin typeface="Cambria Math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fr-FR" sz="2400" i="0">
                                    <a:latin typeface="Cambria Math"/>
                                  </a:rPr>
                                  <m:t>e</m:t>
                                </m:r>
                                <m:r>
                                  <a:rPr lang="fr-FR" sz="2400" i="1">
                                    <a:latin typeface="Cambria Math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0">
                                        <a:latin typeface="Cambria Math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fr-FR" sz="2400" i="0">
                                    <a:latin typeface="Cambria Math"/>
                                  </a:rPr>
                                  <m:t>e</m:t>
                                </m:r>
                                <m:r>
                                  <a:rPr lang="fr-FR" sz="2400" i="1">
                                    <a:latin typeface="Cambria Math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770" y="1649349"/>
                <a:ext cx="2192671" cy="82841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>
                <a:spLocks noResize="1"/>
              </p:cNvSpPr>
              <p:nvPr/>
            </p:nvSpPr>
            <p:spPr>
              <a:xfrm>
                <a:off x="5213674" y="1371659"/>
                <a:ext cx="3666600" cy="7125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400" smtClean="0">
                          <a:latin typeface="Cambria Math"/>
                          <a:cs typeface="Times New Roman" panose="02020603050405020304" pitchFamily="18" charset="0"/>
                        </a:rPr>
                        <m:t>e</m:t>
                      </m:r>
                      <m:d>
                        <m:dPr>
                          <m:ctrlPr>
                            <a:rPr lang="fr-FR" sz="2400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/>
                            </a:rPr>
                            <m:t>𝑥</m:t>
                          </m:r>
                          <m:r>
                            <a:rPr lang="fr-FR" sz="2400" i="0">
                              <a:latin typeface="Cambria Math"/>
                            </a:rPr>
                            <m:t>,</m:t>
                          </m:r>
                          <m:r>
                            <a:rPr lang="fr-FR" sz="2400" i="1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fr-FR" sz="2400" i="0">
                          <a:latin typeface="Cambria Math"/>
                        </a:rPr>
                        <m:t>=</m:t>
                      </m:r>
                      <m:r>
                        <a:rPr lang="fr-FR" sz="2400" i="1">
                          <a:latin typeface="Cambria Math"/>
                        </a:rPr>
                        <m:t>𝑥</m:t>
                      </m:r>
                      <m:func>
                        <m:funcPr>
                          <m:ctrlPr>
                            <a:rPr lang="fr-FR" sz="24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sz="2400" i="0">
                              <a:latin typeface="Cambria Math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fr-FR" sz="2400" i="1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2400" i="1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400" i="1">
                                      <a:latin typeface="Cambria Math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fr-FR" sz="2400" i="0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func>
                        <m:funcPr>
                          <m:ctrlPr>
                            <a:rPr lang="fr-FR" sz="24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sz="2400" i="0">
                              <a:latin typeface="Cambria Math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fr-FR" sz="2400" i="1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2400" i="1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400" i="1">
                                      <a:latin typeface="Cambria Math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fr-FR" sz="2400" i="0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fr-FR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674" y="1371659"/>
                <a:ext cx="3666600" cy="71254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137" y="2117724"/>
            <a:ext cx="4478337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136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15826" y="2155464"/>
            <a:ext cx="4062297" cy="2612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Picture 5"/>
          <p:cNvPicPr preferRelativeResize="0">
            <a:picLocks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074" y="2117949"/>
            <a:ext cx="4478400" cy="27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re 1"/>
          <p:cNvSpPr txBox="1">
            <a:spLocks noGrp="1"/>
          </p:cNvSpPr>
          <p:nvPr>
            <p:ph type="title"/>
          </p:nvPr>
        </p:nvSpPr>
        <p:spPr>
          <a:xfrm>
            <a:off x="1314450" y="242311"/>
            <a:ext cx="7372350" cy="532966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/>
              <a:t>2D Taylor Expansion</a:t>
            </a:r>
            <a:endParaRPr lang="en-US" noProof="0" dirty="0"/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>
          <a:xfrm>
            <a:off x="0" y="1219200"/>
            <a:ext cx="8229600" cy="5257800"/>
          </a:xfrm>
        </p:spPr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fr-FR" sz="2200" b="0" i="0" u="none" strike="noStrike" kern="1200">
                <a:ln>
                  <a:noFill/>
                </a:ln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fr-FR" sz="2200" b="0" i="0" u="none" strike="noStrike" kern="1200">
                <a:ln>
                  <a:noFill/>
                </a:ln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9pPr>
          </a:lstStyle>
          <a:p>
            <a:pPr lvl="1" rtl="0" hangingPunct="0">
              <a:buNone/>
            </a:pPr>
            <a:endParaRPr lang="en-US" sz="3200" noProof="0" dirty="0" smtClean="0"/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3200" noProof="0" dirty="0" smtClean="0"/>
              <a:t>Gradient</a:t>
            </a:r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3200" noProof="0" dirty="0" smtClean="0"/>
              <a:t>1</a:t>
            </a:r>
            <a:r>
              <a:rPr lang="en-US" sz="3200" baseline="30000" noProof="0" dirty="0" smtClean="0"/>
              <a:t>st</a:t>
            </a:r>
            <a:r>
              <a:rPr lang="en-US" sz="3200" noProof="0" dirty="0" smtClean="0"/>
              <a:t> order derivative</a:t>
            </a:r>
          </a:p>
          <a:p>
            <a:pPr lvl="1" rtl="0" hangingPunct="0"/>
            <a:r>
              <a:rPr lang="en-US" sz="2800" noProof="0" dirty="0" smtClean="0"/>
              <a:t>Dot product with direction</a:t>
            </a:r>
            <a:endParaRPr lang="en-US" sz="2800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>
                <a:spLocks noResize="1"/>
              </p:cNvSpPr>
              <p:nvPr/>
            </p:nvSpPr>
            <p:spPr>
              <a:xfrm>
                <a:off x="1371515" y="3666823"/>
                <a:ext cx="2648181" cy="5073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1" i="1" smtClean="0">
                          <a:latin typeface="Cambria Math"/>
                        </a:rPr>
                        <m:t>𝒅</m:t>
                      </m:r>
                      <m:r>
                        <a:rPr lang="fr-FR" sz="2400" b="0" i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fr-FR" sz="2400" b="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400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sz="2400" b="0" i="1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fr-FR" sz="2400" b="0" i="1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  <m:r>
                            <a:rPr lang="fr-FR" sz="2400" b="0" i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sz="2400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sz="2400" b="0" i="1">
                                  <a:latin typeface="Cambria Math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fr-FR" sz="2400" b="0" i="1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fr-FR" sz="2400" b="0" i="0">
                          <a:latin typeface="Cambria Math"/>
                        </a:rPr>
                        <m:t>∈</m:t>
                      </m:r>
                      <m:sSup>
                        <m:sSupPr>
                          <m:ctrlPr>
                            <a:rPr lang="fr-FR" sz="2400" b="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sz="2400" b="0" i="0">
                              <a:latin typeface="Cambria Math"/>
                            </a:rPr>
                            <m:t>ℜ</m:t>
                          </m:r>
                        </m:e>
                        <m:sup>
                          <m:r>
                            <a:rPr lang="fr-FR" sz="2400" b="0" i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sz="2400" b="0" i="0" dirty="0"/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515" y="3666823"/>
                <a:ext cx="2648181" cy="50736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>
                <a:spLocks noResize="1"/>
              </p:cNvSpPr>
              <p:nvPr/>
            </p:nvSpPr>
            <p:spPr>
              <a:xfrm>
                <a:off x="1371515" y="5258475"/>
                <a:ext cx="3276558" cy="4809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2400" smtClean="0">
                              <a:latin typeface="Cambria Math"/>
                            </a:rPr>
                            <m:t>𝜕</m:t>
                          </m:r>
                        </m:e>
                        <m:sub>
                          <m:r>
                            <a:rPr lang="fr-FR" sz="2400" b="1" i="1">
                              <a:latin typeface="Cambria Math"/>
                            </a:rPr>
                            <m:t>𝒅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fr-FR" sz="2400" b="1" i="1">
                          <a:latin typeface="Cambria Math"/>
                        </a:rPr>
                        <m:t>e</m:t>
                      </m:r>
                      <m:r>
                        <a:rPr lang="fr-FR" sz="2400" b="0" i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fr-FR" sz="2400" b="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2400" b="0" i="1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fr-FR" sz="2400" b="0" i="1">
                              <a:latin typeface="Cambria Math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fr-FR" sz="2400" b="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2400" b="0" i="0">
                              <a:latin typeface="Cambria Math"/>
                            </a:rPr>
                            <m:t>𝜕</m:t>
                          </m:r>
                        </m:e>
                        <m:sub>
                          <m:r>
                            <a:rPr lang="fr-FR" sz="2400" b="0" i="1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fr-FR" sz="2400" b="0" i="1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400" b="0" i="1">
                          <a:latin typeface="Cambria Math"/>
                        </a:rPr>
                        <m:t>e</m:t>
                      </m:r>
                      <m:r>
                        <a:rPr lang="fr-FR" sz="2400" b="0" i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fr-FR" sz="2400" b="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2400" b="0" i="1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fr-FR" sz="2400" b="0" i="1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fr-FR" sz="2400" b="0" i="1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fr-FR" sz="2400" b="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2400" b="0" i="0">
                              <a:latin typeface="Cambria Math"/>
                            </a:rPr>
                            <m:t>𝜕</m:t>
                          </m:r>
                        </m:e>
                        <m:sub>
                          <m:r>
                            <a:rPr lang="fr-FR" sz="2400" b="0" i="1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fr-FR" sz="2400" b="0" i="1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400" b="0" i="1">
                          <a:latin typeface="Cambria Math"/>
                        </a:rPr>
                        <m:t>e</m:t>
                      </m:r>
                    </m:oMath>
                  </m:oMathPara>
                </a14:m>
                <a:endParaRPr lang="fr-FR" sz="2400" b="0" i="0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515" y="5258475"/>
                <a:ext cx="3276558" cy="480944"/>
              </a:xfrm>
              <a:prstGeom prst="rect">
                <a:avLst/>
              </a:prstGeom>
              <a:blipFill rotWithShape="1">
                <a:blip r:embed="rId7"/>
                <a:stretch>
                  <a:fillRect b="-63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>
                <a:spLocks noResize="1"/>
              </p:cNvSpPr>
              <p:nvPr/>
            </p:nvSpPr>
            <p:spPr>
              <a:xfrm>
                <a:off x="1371515" y="4462422"/>
                <a:ext cx="2059237" cy="4432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2400" smtClean="0">
                              <a:latin typeface="Cambria Math"/>
                            </a:rPr>
                            <m:t>𝜕</m:t>
                          </m:r>
                        </m:e>
                        <m:sub>
                          <m:r>
                            <a:rPr lang="fr-FR" sz="2400" b="1" i="1">
                              <a:latin typeface="Cambria Math"/>
                            </a:rPr>
                            <m:t>𝒅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fr-FR" sz="2400" b="1" i="1">
                          <a:latin typeface="Cambria Math"/>
                        </a:rPr>
                        <m:t>e</m:t>
                      </m:r>
                      <m:r>
                        <a:rPr lang="fr-FR" sz="2400" b="0" i="0">
                          <a:latin typeface="Cambria Math"/>
                        </a:rPr>
                        <m:t>=</m:t>
                      </m:r>
                      <m:r>
                        <a:rPr lang="fr-FR" sz="2400" b="0" i="1">
                          <a:latin typeface="Cambria Math"/>
                        </a:rPr>
                        <m:t>〈</m:t>
                      </m:r>
                      <m:r>
                        <a:rPr lang="fr-FR" sz="2400" b="1" i="1">
                          <a:latin typeface="Cambria Math"/>
                        </a:rPr>
                        <m:t>𝒅</m:t>
                      </m:r>
                      <m:r>
                        <a:rPr lang="fr-FR" sz="2400" b="0" i="0">
                          <a:latin typeface="Cambria Math"/>
                        </a:rPr>
                        <m:t>,</m:t>
                      </m:r>
                      <m:r>
                        <a:rPr lang="fr-FR" sz="2400" b="1" i="1">
                          <a:latin typeface="Cambria Math"/>
                        </a:rPr>
                        <m:t>𝜵</m:t>
                      </m:r>
                      <m:r>
                        <m:rPr>
                          <m:sty m:val="p"/>
                        </m:rPr>
                        <a:rPr lang="fr-FR" sz="2400" b="0" i="0">
                          <a:latin typeface="Cambria Math"/>
                        </a:rPr>
                        <m:t>e</m:t>
                      </m:r>
                      <m:r>
                        <a:rPr lang="fr-FR" sz="2400" b="0" i="1">
                          <a:latin typeface="Cambria Math"/>
                        </a:rPr>
                        <m:t> 〉</m:t>
                      </m:r>
                    </m:oMath>
                  </m:oMathPara>
                </a14:m>
                <a:endParaRPr lang="fr-FR" sz="2400" b="0" i="0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515" y="4462422"/>
                <a:ext cx="2059237" cy="443242"/>
              </a:xfrm>
              <a:prstGeom prst="rect">
                <a:avLst/>
              </a:prstGeom>
              <a:blipFill rotWithShape="1">
                <a:blip r:embed="rId8"/>
                <a:stretch>
                  <a:fillRect r="-888" b="-219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/>
              <p:cNvSpPr txBox="1">
                <a:spLocks noResize="1"/>
              </p:cNvSpPr>
              <p:nvPr/>
            </p:nvSpPr>
            <p:spPr>
              <a:xfrm>
                <a:off x="5213674" y="1371659"/>
                <a:ext cx="3666600" cy="7125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400" smtClean="0">
                          <a:latin typeface="Cambria Math"/>
                          <a:cs typeface="Times New Roman" panose="02020603050405020304" pitchFamily="18" charset="0"/>
                        </a:rPr>
                        <m:t>e</m:t>
                      </m:r>
                      <m:d>
                        <m:dPr>
                          <m:ctrlPr>
                            <a:rPr lang="fr-FR" sz="2400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/>
                            </a:rPr>
                            <m:t>𝑥</m:t>
                          </m:r>
                          <m:r>
                            <a:rPr lang="fr-FR" sz="2400" i="0">
                              <a:latin typeface="Cambria Math"/>
                            </a:rPr>
                            <m:t>,</m:t>
                          </m:r>
                          <m:r>
                            <a:rPr lang="fr-FR" sz="2400" i="1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fr-FR" sz="2400" i="0">
                          <a:latin typeface="Cambria Math"/>
                        </a:rPr>
                        <m:t>=</m:t>
                      </m:r>
                      <m:r>
                        <a:rPr lang="fr-FR" sz="2400" i="1">
                          <a:latin typeface="Cambria Math"/>
                        </a:rPr>
                        <m:t>𝑥</m:t>
                      </m:r>
                      <m:func>
                        <m:funcPr>
                          <m:ctrlPr>
                            <a:rPr lang="fr-FR" sz="24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sz="2400" i="0">
                              <a:latin typeface="Cambria Math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fr-FR" sz="2400" i="1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2400" i="1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400" i="1">
                                      <a:latin typeface="Cambria Math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fr-FR" sz="2400" i="0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func>
                        <m:funcPr>
                          <m:ctrlPr>
                            <a:rPr lang="fr-FR" sz="2400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sz="2400" i="0">
                              <a:latin typeface="Cambria Math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fr-FR" sz="2400" i="1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2400" i="1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400" i="1">
                                      <a:latin typeface="Cambria Math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fr-FR" sz="2400" i="0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fr-FR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ZoneText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674" y="1371659"/>
                <a:ext cx="3666600" cy="712546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/>
              <p:cNvSpPr txBox="1">
                <a:spLocks noResize="1"/>
              </p:cNvSpPr>
              <p:nvPr/>
            </p:nvSpPr>
            <p:spPr>
              <a:xfrm>
                <a:off x="2432770" y="1649349"/>
                <a:ext cx="2192671" cy="8284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1" i="1" smtClean="0">
                          <a:latin typeface="Cambria Math"/>
                        </a:rPr>
                        <m:t>𝜵</m:t>
                      </m:r>
                      <m:r>
                        <a:rPr lang="fr-FR" sz="2400" i="1">
                          <a:latin typeface="Cambria Math"/>
                        </a:rPr>
                        <m:t>𝑒</m:t>
                      </m:r>
                      <m:d>
                        <m:dPr>
                          <m:ctrlPr>
                            <a:rPr lang="fr-FR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fr-FR" sz="2400" i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0">
                                        <a:latin typeface="Cambria Math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fr-FR" sz="2400" i="0">
                                    <a:latin typeface="Cambria Math"/>
                                  </a:rPr>
                                  <m:t>e</m:t>
                                </m:r>
                                <m:r>
                                  <a:rPr lang="fr-FR" sz="2400" i="1">
                                    <a:latin typeface="Cambria Math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4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400" i="0">
                                        <a:latin typeface="Cambria Math"/>
                                      </a:rPr>
                                      <m:t>𝜕</m:t>
                                    </m:r>
                                  </m:e>
                                  <m:sub>
                                    <m:r>
                                      <a:rPr lang="fr-FR" sz="2400" i="1">
                                        <a:latin typeface="Cambria Math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fr-FR" sz="2400" i="0">
                                    <a:latin typeface="Cambria Math"/>
                                  </a:rPr>
                                  <m:t>e</m:t>
                                </m:r>
                                <m:r>
                                  <a:rPr lang="fr-FR" sz="2400" i="1">
                                    <a:latin typeface="Cambria Math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ZoneText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2770" y="1649349"/>
                <a:ext cx="2192671" cy="828411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81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noProof="0" dirty="0" smtClean="0"/>
              <a:t>N-dimensional Expansion</a:t>
            </a:r>
            <a:endParaRPr lang="en-US" i="1" noProof="0" dirty="0">
              <a:latin typeface="Times New Roman" pitchFamily="18"/>
            </a:endParaRPr>
          </a:p>
        </p:txBody>
      </p:sp>
      <p:sp>
        <p:nvSpPr>
          <p:cNvPr id="2" name="Espace réservé du texte 1"/>
          <p:cNvSpPr txBox="1">
            <a:spLocks noGrp="1"/>
          </p:cNvSpPr>
          <p:nvPr>
            <p:ph idx="1"/>
          </p:nvPr>
        </p:nvSpPr>
        <p:spPr/>
        <p:txBody>
          <a:bodyPr wrap="square" lIns="81639" tIns="42452" rIns="81639" bIns="42452" anchor="t" anchorCtr="0">
            <a:spAutoFit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fr-FR" sz="2200" b="0" i="0" u="none" strike="noStrike" kern="1200">
                <a:ln>
                  <a:noFill/>
                </a:ln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fr-FR" sz="2200" b="0" i="0" u="none" strike="noStrike" kern="1200">
                <a:ln>
                  <a:noFill/>
                </a:ln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9pPr>
          </a:lstStyle>
          <a:p>
            <a:pPr marL="457200" indent="-457200">
              <a:spcBef>
                <a:spcPts val="725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3200" noProof="0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3200" noProof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quation</a:t>
            </a:r>
            <a:r>
              <a:rPr lang="en-US" sz="3200" noProof="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200" i="1" noProof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3200" noProof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noProof="0" dirty="0" smtClean="0">
                <a:latin typeface="Arial" panose="020B0604020202020204" pitchFamily="34" charset="0"/>
                <a:cs typeface="Arial" panose="020B0604020202020204" pitchFamily="34" charset="0"/>
              </a:rPr>
              <a:t>unknowns</a:t>
            </a:r>
          </a:p>
          <a:p>
            <a:pPr marL="0" lvl="1" indent="0">
              <a:spcBef>
                <a:spcPts val="632"/>
              </a:spcBef>
              <a:spcAft>
                <a:spcPts val="0"/>
              </a:spcAft>
              <a:buNone/>
            </a:pPr>
            <a:endParaRPr lang="en-US" sz="3200" noProof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>
              <a:spcBef>
                <a:spcPts val="632"/>
              </a:spcBef>
              <a:spcAft>
                <a:spcPts val="0"/>
              </a:spcAft>
              <a:buNone/>
            </a:pPr>
            <a:endParaRPr lang="en-US" sz="32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>
                <a:spLocks noResize="1"/>
              </p:cNvSpPr>
              <p:nvPr/>
            </p:nvSpPr>
            <p:spPr>
              <a:xfrm>
                <a:off x="-85492" y="3519040"/>
                <a:ext cx="2197288" cy="2300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smtClean="0">
                          <a:latin typeface="Cambria Math"/>
                        </a:rPr>
                        <m:t>𝜵</m:t>
                      </m:r>
                      <m:r>
                        <a:rPr lang="fr-FR" sz="2800" i="1">
                          <a:latin typeface="Cambria Math"/>
                        </a:rPr>
                        <m:t>𝑒</m:t>
                      </m:r>
                      <m:r>
                        <a:rPr lang="fr-FR" sz="2800" i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800" i="0">
                                        <a:latin typeface="Cambria Math"/>
                                      </a:rPr>
                                      <m:t>𝜕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fr-FR" sz="28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8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280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fr-FR" sz="2800" i="0">
                                    <a:latin typeface="Cambria Math"/>
                                  </a:rPr>
                                  <m:t>e</m:t>
                                </m:r>
                                <m:r>
                                  <a:rPr lang="fr-FR" sz="2800" i="1">
                                    <a:latin typeface="Cambria Math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800" i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800" i="0">
                                        <a:latin typeface="Cambria Math"/>
                                      </a:rPr>
                                      <m:t>𝜕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fr-FR" sz="28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8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280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fr-FR" sz="2800" i="0">
                                    <a:latin typeface="Cambria Math"/>
                                  </a:rPr>
                                  <m:t>e</m:t>
                                </m:r>
                                <m:r>
                                  <a:rPr lang="fr-FR" sz="2800" i="1">
                                    <a:latin typeface="Cambria Math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800" i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800" i="0">
                                        <a:latin typeface="Cambria Math"/>
                                      </a:rPr>
                                      <m:t>𝜕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fr-FR" sz="28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8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2800" i="1">
                                            <a:latin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fr-FR" sz="2800" i="0">
                                    <a:latin typeface="Cambria Math"/>
                                  </a:rPr>
                                  <m:t>e</m:t>
                                </m:r>
                                <m:r>
                                  <a:rPr lang="fr-FR" sz="2800" i="1">
                                    <a:latin typeface="Cambria Math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8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5492" y="3519040"/>
                <a:ext cx="2197288" cy="23008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>
                <a:spLocks noResize="1"/>
              </p:cNvSpPr>
              <p:nvPr/>
            </p:nvSpPr>
            <p:spPr>
              <a:xfrm>
                <a:off x="261003" y="1760230"/>
                <a:ext cx="8621995" cy="8890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smtClean="0">
                          <a:latin typeface="Cambria Math"/>
                        </a:rPr>
                        <m:t>e</m:t>
                      </m:r>
                      <m:d>
                        <m:dPr>
                          <m:ctrlPr>
                            <a:rPr lang="fr-FR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2800" b="1" i="1">
                              <a:latin typeface="Cambria Math"/>
                            </a:rPr>
                            <m:t>𝒙</m:t>
                          </m:r>
                          <m:r>
                            <a:rPr lang="fr-FR" sz="2800" b="0" i="0">
                              <a:latin typeface="Cambria Math"/>
                            </a:rPr>
                            <m:t>+</m:t>
                          </m:r>
                          <m:r>
                            <a:rPr lang="fr-FR" sz="2800" b="1" i="1">
                              <a:latin typeface="Cambria Math"/>
                            </a:rPr>
                            <m:t>𝒉</m:t>
                          </m:r>
                        </m:e>
                      </m:d>
                      <m:r>
                        <a:rPr lang="fr-FR" sz="2400">
                          <a:latin typeface="Cambria Math"/>
                        </a:rPr>
                        <m:t>≃</m:t>
                      </m:r>
                      <m:r>
                        <m:rPr>
                          <m:sty m:val="p"/>
                        </m:rPr>
                        <a:rPr lang="fr-FR" sz="2800" b="0" i="0">
                          <a:latin typeface="Cambria Math"/>
                        </a:rPr>
                        <m:t>e</m:t>
                      </m:r>
                      <m:d>
                        <m:dPr>
                          <m:ctrlPr>
                            <a:rPr lang="fr-FR" sz="2800" b="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2800" b="1" i="1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fr-FR" sz="2800" b="0" i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fr-FR" sz="2800" b="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sz="2800" b="1" i="1">
                              <a:latin typeface="Cambria Math"/>
                            </a:rPr>
                            <m:t>𝒉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fr-FR" sz="2800" b="0" i="0">
                              <a:latin typeface="Cambria Math"/>
                            </a:rPr>
                            <m:t>T</m:t>
                          </m:r>
                        </m:sup>
                      </m:sSup>
                      <m:r>
                        <a:rPr lang="fr-FR" sz="2800" b="1" i="1">
                          <a:latin typeface="Cambria Math"/>
                        </a:rPr>
                        <m:t>𝜵</m:t>
                      </m:r>
                      <m:r>
                        <m:rPr>
                          <m:sty m:val="p"/>
                        </m:rPr>
                        <a:rPr lang="fr-FR" sz="2800" b="0" i="0">
                          <a:latin typeface="Cambria Math"/>
                        </a:rPr>
                        <m:t>e</m:t>
                      </m:r>
                      <m:d>
                        <m:dPr>
                          <m:ctrlPr>
                            <a:rPr lang="fr-FR" sz="2800" b="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2800" b="1" i="1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fr-FR" sz="2800" b="0" i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fr-FR" sz="2800" b="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fr-FR" sz="2800" b="0" i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sz="2800" b="0" i="0">
                              <a:latin typeface="Cambria Math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fr-FR" sz="2800" b="1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sz="2800" b="1" i="1">
                              <a:latin typeface="Cambria Math"/>
                            </a:rPr>
                            <m:t>𝒉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fr-FR" sz="2800" b="0" i="0">
                              <a:latin typeface="Cambria Math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fr-FR" sz="2800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2800" b="1" i="0">
                              <a:latin typeface="Cambria Math"/>
                            </a:rPr>
                            <m:t>𝐇</m:t>
                          </m:r>
                        </m:e>
                        <m:sub>
                          <m:r>
                            <a:rPr lang="fr-FR" sz="2800" b="1" i="0">
                              <a:latin typeface="Cambria Math"/>
                            </a:rPr>
                            <m:t>𝐞</m:t>
                          </m:r>
                        </m:sub>
                      </m:sSub>
                      <m:d>
                        <m:dPr>
                          <m:ctrlPr>
                            <a:rPr lang="fr-FR" sz="2800" b="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2800" b="1" i="1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fr-FR" sz="2800" b="1" i="1">
                          <a:latin typeface="Cambria Math"/>
                        </a:rPr>
                        <m:t>𝒉</m:t>
                      </m:r>
                      <m:r>
                        <a:rPr lang="fr-FR" sz="2800" b="0" i="0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fr-FR" sz="2800" b="0" i="0">
                          <a:latin typeface="Cambria Math"/>
                        </a:rPr>
                        <m:t>o</m:t>
                      </m:r>
                      <m:d>
                        <m:dPr>
                          <m:ctrlPr>
                            <a:rPr lang="fr-FR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2800" b="0" i="0">
                              <a:latin typeface="Cambria Math"/>
                            </a:rPr>
                            <m:t>∥</m:t>
                          </m:r>
                          <m:r>
                            <a:rPr lang="fr-FR" sz="2800" b="1" i="1">
                              <a:latin typeface="Cambria Math"/>
                            </a:rPr>
                            <m:t>𝒉</m:t>
                          </m:r>
                          <m:sSubSup>
                            <m:sSubSupPr>
                              <m:ctrlPr>
                                <a:rPr lang="fr-FR" sz="2800" b="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fr-FR" sz="2800" b="0" i="0" smtClean="0">
                                  <a:latin typeface="Cambria Math"/>
                                </a:rPr>
                                <m:t>∥</m:t>
                              </m:r>
                            </m:e>
                            <m:sub>
                              <m:r>
                                <a:rPr lang="fr-FR" sz="2800" b="0" i="0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fr-FR" sz="2800" b="0" i="0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fr-FR" sz="2800" b="0" i="1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fr-FR" sz="2400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03" y="1760230"/>
                <a:ext cx="8621995" cy="88906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rme libre 4"/>
          <p:cNvSpPr/>
          <p:nvPr/>
        </p:nvSpPr>
        <p:spPr>
          <a:xfrm>
            <a:off x="189295" y="2865661"/>
            <a:ext cx="1647714" cy="55759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81639" tIns="42452" rIns="81639" bIns="42452" anchor="t" anchorCtr="0" compatLnSpc="0">
            <a:spAutoFit/>
          </a:bodyPr>
          <a:lstStyle/>
          <a:p>
            <a:pPr hangingPunct="0"/>
            <a:r>
              <a:rPr lang="fr-FR" sz="3200" dirty="0">
                <a:solidFill>
                  <a:srgbClr val="FF0000"/>
                </a:solidFill>
                <a:latin typeface="Arial" pitchFamily="34"/>
                <a:ea typeface="宋体" pitchFamily="2"/>
                <a:cs typeface="Lohit Hindi" pitchFamily="2"/>
              </a:rPr>
              <a:t>gradient</a:t>
            </a:r>
          </a:p>
        </p:txBody>
      </p:sp>
      <p:sp>
        <p:nvSpPr>
          <p:cNvPr id="6" name="Forme libre 5"/>
          <p:cNvSpPr/>
          <p:nvPr/>
        </p:nvSpPr>
        <p:spPr>
          <a:xfrm>
            <a:off x="4241122" y="2865661"/>
            <a:ext cx="2878436" cy="55759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81639" tIns="42452" rIns="81639" bIns="42452" anchor="t" anchorCtr="0" compatLnSpc="0">
            <a:spAutoFit/>
          </a:bodyPr>
          <a:lstStyle/>
          <a:p>
            <a:pPr hangingPunct="0"/>
            <a:r>
              <a:rPr lang="fr-FR" sz="3200" dirty="0" err="1" smtClean="0">
                <a:solidFill>
                  <a:srgbClr val="FF0000"/>
                </a:solidFill>
                <a:latin typeface="Arial" pitchFamily="34"/>
                <a:ea typeface="宋体" pitchFamily="2"/>
                <a:cs typeface="Lohit Hindi" pitchFamily="2"/>
              </a:rPr>
              <a:t>Hessian</a:t>
            </a:r>
            <a:r>
              <a:rPr lang="fr-FR" sz="3200" dirty="0" smtClean="0">
                <a:solidFill>
                  <a:srgbClr val="FF0000"/>
                </a:solidFill>
                <a:latin typeface="Arial" pitchFamily="34"/>
                <a:ea typeface="宋体" pitchFamily="2"/>
                <a:cs typeface="Lohit Hindi" pitchFamily="2"/>
              </a:rPr>
              <a:t> Matrix</a:t>
            </a:r>
            <a:endParaRPr lang="fr-FR" sz="3200" dirty="0">
              <a:solidFill>
                <a:srgbClr val="FF0000"/>
              </a:solidFill>
              <a:latin typeface="Arial" pitchFamily="34"/>
              <a:ea typeface="宋体" pitchFamily="2"/>
              <a:cs typeface="Lohit Hindi" pitchFamily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>
                <a:spLocks noResize="1"/>
              </p:cNvSpPr>
              <p:nvPr/>
            </p:nvSpPr>
            <p:spPr>
              <a:xfrm>
                <a:off x="2085468" y="3495315"/>
                <a:ext cx="7189744" cy="2356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1" i="1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2800" b="1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2800">
                              <a:latin typeface="Cambria Math"/>
                              <a:cs typeface="Times New Roman" panose="02020603050405020304" pitchFamily="18" charset="0"/>
                            </a:rPr>
                            <m:t>e</m:t>
                          </m:r>
                        </m:sub>
                      </m:sSub>
                      <m:d>
                        <m:dPr>
                          <m:ctrlPr>
                            <a:rPr lang="fr-FR" sz="2800" b="1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FR" sz="2800" b="1" i="0">
                              <a:latin typeface="Cambria Math"/>
                            </a:rPr>
                            <m:t>𝐱</m:t>
                          </m:r>
                        </m:e>
                      </m:d>
                      <m:r>
                        <a:rPr lang="fr-FR" sz="2800" b="0" i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b="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8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fr-FR" sz="2800" b="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2800" b="0" i="0">
                                        <a:latin typeface="Cambria Math"/>
                                      </a:rPr>
                                      <m:t>𝜕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fr-FR" sz="2800" b="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2800" b="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fr-FR" sz="2800" b="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2800" b="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fr-FR" sz="2800" b="0" i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sty m:val="p"/>
                                  </m:rPr>
                                  <a:rPr lang="fr-FR" sz="2800" b="0" i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e</m:t>
                                </m:r>
                                <m:r>
                                  <a:rPr lang="fr-FR" sz="2800" b="0" i="1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fr-FR" sz="2800" b="0" i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fr-FR" sz="2800" b="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2800" b="0" i="0">
                                        <a:latin typeface="Cambria Math"/>
                                      </a:rPr>
                                      <m:t>𝜕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fr-FR" sz="2800" b="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2800" b="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fr-FR" sz="2800" b="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fr-FR" sz="2800" b="0" i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sty m:val="p"/>
                                  </m:rPr>
                                  <a:rPr lang="fr-FR" sz="2800" b="0" i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e</m:t>
                                </m:r>
                                <m:r>
                                  <a:rPr lang="fr-FR" sz="2800" b="0" i="1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fr-FR" sz="2800" b="0" i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fr-FR" sz="2800" b="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2800" b="0" i="0">
                                        <a:latin typeface="Cambria Math"/>
                                      </a:rPr>
                                      <m:t>𝜕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fr-FR" sz="2800" b="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2800" b="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fr-FR" sz="2800" b="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fr-FR" sz="2800" b="0" i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sty m:val="p"/>
                                  </m:rPr>
                                  <a:rPr lang="fr-FR" sz="2800" b="0" i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e</m:t>
                                </m:r>
                                <m:r>
                                  <a:rPr lang="fr-FR" sz="2800" b="0" i="1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800" b="0" i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fr-FR" sz="2800" b="0" i="0">
                                    <a:latin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fr-FR" sz="2800" b="0" i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fr-FR" sz="2800" b="0" i="0">
                                    <a:latin typeface="Cambria Math"/>
                                  </a:rPr>
                                  <m:t>⋰</m:t>
                                </m:r>
                              </m:e>
                              <m:e>
                                <m:r>
                                  <a:rPr lang="fr-FR" sz="2800" b="0" i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fr-FR" sz="2800" b="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2800" b="0" i="0">
                                        <a:latin typeface="Cambria Math"/>
                                      </a:rPr>
                                      <m:t>𝜕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fr-FR" sz="2800" b="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fr-FR" sz="2800" b="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2800" b="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fr-FR" sz="2800" b="0" i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sty m:val="p"/>
                                  </m:rPr>
                                  <a:rPr lang="fr-FR" sz="2800" b="0" i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e</m:t>
                                </m:r>
                                <m:r>
                                  <a:rPr lang="fr-FR" sz="2800" b="0" i="1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fr-FR" sz="2800" b="0" i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fr-FR" sz="2800" b="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2800" b="0" i="0">
                                        <a:latin typeface="Cambria Math"/>
                                      </a:rPr>
                                      <m:t>𝜕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fr-FR" sz="2800" b="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fr-FR" sz="2800" b="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fr-FR" sz="2800" b="0" i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sty m:val="p"/>
                                  </m:rPr>
                                  <a:rPr lang="fr-FR" sz="2800" b="0" i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e</m:t>
                                </m:r>
                                <m:r>
                                  <a:rPr lang="fr-FR" sz="2800" b="0" i="1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fr-FR" sz="2800" b="0" i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fr-FR" sz="2800" b="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2800" b="0" i="0">
                                        <a:latin typeface="Cambria Math"/>
                                      </a:rPr>
                                      <m:t>𝜕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fr-FR" sz="2800" b="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fr-FR" sz="2800" b="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fr-FR" sz="2800" b="0" i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sty m:val="p"/>
                                  </m:rPr>
                                  <a:rPr lang="fr-FR" sz="2800" b="0" i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e</m:t>
                                </m:r>
                                <m:r>
                                  <a:rPr lang="fr-FR" sz="2800" b="0" i="1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800" b="0" i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fr-FR" sz="2800" b="0" i="0">
                                    <a:latin typeface="Cambria Math"/>
                                  </a:rPr>
                                  <m:t>⋰</m:t>
                                </m:r>
                              </m:e>
                              <m:e>
                                <m:r>
                                  <a:rPr lang="fr-FR" sz="2800" b="0" i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fr-FR" sz="2800" b="0" i="0">
                                    <a:latin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fr-FR" sz="2800" b="0" i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fr-FR" sz="2800" b="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2800" b="0" i="0">
                                        <a:latin typeface="Cambria Math"/>
                                      </a:rPr>
                                      <m:t>𝜕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fr-FR" sz="2800" b="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fr-FR" sz="2800" b="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2800" b="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fr-FR" sz="2800" b="0" i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sty m:val="p"/>
                                  </m:rPr>
                                  <a:rPr lang="fr-FR" sz="2800" b="0" i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e</m:t>
                                </m:r>
                                <m:r>
                                  <a:rPr lang="fr-FR" sz="2800" b="0" i="1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fr-FR" sz="2800" b="0" i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fr-FR" sz="2800" b="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2800" b="0" i="0">
                                        <a:latin typeface="Cambria Math"/>
                                      </a:rPr>
                                      <m:t>𝜕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fr-FR" sz="2800" b="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fr-FR" sz="2800" b="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fr-FR" sz="2800" b="0" i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sty m:val="p"/>
                                  </m:rPr>
                                  <a:rPr lang="fr-FR" sz="2800" b="0" i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e</m:t>
                                </m:r>
                                <m:r>
                                  <a:rPr lang="fr-FR" sz="2800" b="0" i="1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fr-FR" sz="2800" b="0" i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fr-FR" sz="2800" b="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2800" b="0" i="0">
                                        <a:latin typeface="Cambria Math"/>
                                      </a:rPr>
                                      <m:t>𝜕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fr-FR" sz="2800" b="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fr-FR" sz="2800" b="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fr-FR" sz="2800" b="0" i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sty m:val="p"/>
                                  </m:rPr>
                                  <a:rPr lang="fr-FR" sz="2800" b="0" i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e</m:t>
                                </m:r>
                                <m:r>
                                  <a:rPr lang="fr-FR" sz="2800" b="0" i="1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800" b="1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468" y="3495315"/>
                <a:ext cx="7189744" cy="235632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321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noProof="0" dirty="0" smtClean="0"/>
              <a:t>N-dimensional Expansion</a:t>
            </a:r>
            <a:endParaRPr lang="en-US" i="1" noProof="0" dirty="0">
              <a:latin typeface="Times New Roman" pitchFamily="18"/>
            </a:endParaRPr>
          </a:p>
        </p:txBody>
      </p:sp>
      <p:sp>
        <p:nvSpPr>
          <p:cNvPr id="2" name="Espace réservé du texte 1"/>
          <p:cNvSpPr txBox="1">
            <a:spLocks noGrp="1"/>
          </p:cNvSpPr>
          <p:nvPr>
            <p:ph idx="1"/>
          </p:nvPr>
        </p:nvSpPr>
        <p:spPr/>
        <p:txBody>
          <a:bodyPr wrap="square" lIns="81639" tIns="42452" rIns="81639" bIns="42452" anchor="t" anchorCtr="0">
            <a:spAutoFit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fr-FR" sz="2200" b="0" i="0" u="none" strike="noStrike" kern="1200">
                <a:ln>
                  <a:noFill/>
                </a:ln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fr-FR" sz="2200" b="0" i="0" u="none" strike="noStrike" kern="1200">
                <a:ln>
                  <a:noFill/>
                </a:ln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9pPr>
          </a:lstStyle>
          <a:p>
            <a:pPr marL="457200" indent="-457200">
              <a:spcBef>
                <a:spcPts val="725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3200" noProof="0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3200" noProof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quation</a:t>
            </a:r>
            <a:r>
              <a:rPr lang="en-US" sz="3200" noProof="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200" i="1" noProof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3200" noProof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noProof="0" dirty="0" smtClean="0">
                <a:latin typeface="Arial" panose="020B0604020202020204" pitchFamily="34" charset="0"/>
                <a:cs typeface="Arial" panose="020B0604020202020204" pitchFamily="34" charset="0"/>
              </a:rPr>
              <a:t>unknowns</a:t>
            </a:r>
          </a:p>
          <a:p>
            <a:pPr marL="0" lvl="1" indent="0">
              <a:spcBef>
                <a:spcPts val="632"/>
              </a:spcBef>
              <a:spcAft>
                <a:spcPts val="0"/>
              </a:spcAft>
              <a:buNone/>
            </a:pPr>
            <a:endParaRPr lang="en-US" sz="3200" noProof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>
              <a:spcBef>
                <a:spcPts val="632"/>
              </a:spcBef>
              <a:spcAft>
                <a:spcPts val="0"/>
              </a:spcAft>
              <a:buNone/>
            </a:pPr>
            <a:endParaRPr lang="en-US" sz="32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>
                <a:spLocks noResize="1"/>
              </p:cNvSpPr>
              <p:nvPr/>
            </p:nvSpPr>
            <p:spPr>
              <a:xfrm>
                <a:off x="261003" y="1760230"/>
                <a:ext cx="8621995" cy="8890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800" smtClean="0">
                          <a:latin typeface="Cambria Math"/>
                        </a:rPr>
                        <m:t>e</m:t>
                      </m:r>
                      <m:d>
                        <m:dPr>
                          <m:ctrlPr>
                            <a:rPr lang="fr-FR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2800" b="1" i="1">
                              <a:latin typeface="Cambria Math"/>
                            </a:rPr>
                            <m:t>𝒙</m:t>
                          </m:r>
                          <m:r>
                            <a:rPr lang="fr-FR" sz="2800" b="0" i="0">
                              <a:latin typeface="Cambria Math"/>
                            </a:rPr>
                            <m:t>+</m:t>
                          </m:r>
                          <m:r>
                            <a:rPr lang="fr-FR" sz="2800" b="1" i="1">
                              <a:latin typeface="Cambria Math"/>
                            </a:rPr>
                            <m:t>𝒉</m:t>
                          </m:r>
                        </m:e>
                      </m:d>
                      <m:r>
                        <a:rPr lang="fr-FR" sz="2400">
                          <a:latin typeface="Cambria Math"/>
                        </a:rPr>
                        <m:t>≃</m:t>
                      </m:r>
                      <m:r>
                        <m:rPr>
                          <m:sty m:val="p"/>
                        </m:rPr>
                        <a:rPr lang="fr-FR" sz="2800" b="0" i="0">
                          <a:latin typeface="Cambria Math"/>
                        </a:rPr>
                        <m:t>e</m:t>
                      </m:r>
                      <m:d>
                        <m:dPr>
                          <m:ctrlPr>
                            <a:rPr lang="fr-FR" sz="2800" b="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2800" b="1" i="1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fr-FR" sz="2800" b="0" i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fr-FR" sz="2800" b="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sz="2800" b="1" i="1">
                              <a:latin typeface="Cambria Math"/>
                            </a:rPr>
                            <m:t>𝒉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fr-FR" sz="2800" b="0" i="0">
                              <a:latin typeface="Cambria Math"/>
                            </a:rPr>
                            <m:t>T</m:t>
                          </m:r>
                        </m:sup>
                      </m:sSup>
                      <m:r>
                        <a:rPr lang="fr-FR" sz="2800" b="1" i="1">
                          <a:latin typeface="Cambria Math"/>
                        </a:rPr>
                        <m:t>𝜵</m:t>
                      </m:r>
                      <m:r>
                        <m:rPr>
                          <m:sty m:val="p"/>
                        </m:rPr>
                        <a:rPr lang="fr-FR" sz="2800" b="0" i="0">
                          <a:latin typeface="Cambria Math"/>
                        </a:rPr>
                        <m:t>e</m:t>
                      </m:r>
                      <m:d>
                        <m:dPr>
                          <m:ctrlPr>
                            <a:rPr lang="fr-FR" sz="2800" b="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2800" b="1" i="1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fr-FR" sz="2800" b="0" i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fr-FR" sz="2800" b="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fr-FR" sz="2800" b="0" i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sz="2800" b="0" i="0">
                              <a:latin typeface="Cambria Math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fr-FR" sz="2800" b="1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sz="2800" b="1" i="1">
                              <a:latin typeface="Cambria Math"/>
                            </a:rPr>
                            <m:t>𝒉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fr-FR" sz="2800" b="0" i="0">
                              <a:latin typeface="Cambria Math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fr-FR" sz="2800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2800" b="1" i="0">
                              <a:latin typeface="Cambria Math"/>
                            </a:rPr>
                            <m:t>𝐇</m:t>
                          </m:r>
                        </m:e>
                        <m:sub>
                          <m:r>
                            <a:rPr lang="fr-FR" sz="2800" b="1" i="0">
                              <a:latin typeface="Cambria Math"/>
                            </a:rPr>
                            <m:t>𝐞</m:t>
                          </m:r>
                        </m:sub>
                      </m:sSub>
                      <m:d>
                        <m:dPr>
                          <m:ctrlPr>
                            <a:rPr lang="fr-FR" sz="2800" b="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2800" b="1" i="1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fr-FR" sz="2800" b="1" i="1">
                          <a:latin typeface="Cambria Math"/>
                        </a:rPr>
                        <m:t>𝒉</m:t>
                      </m:r>
                      <m:r>
                        <a:rPr lang="fr-FR" sz="2800" b="0" i="0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fr-FR" sz="2800" b="0" i="0">
                          <a:latin typeface="Cambria Math"/>
                        </a:rPr>
                        <m:t>o</m:t>
                      </m:r>
                      <m:d>
                        <m:dPr>
                          <m:ctrlPr>
                            <a:rPr lang="fr-FR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2800" b="0" i="0">
                              <a:latin typeface="Cambria Math"/>
                            </a:rPr>
                            <m:t>∥</m:t>
                          </m:r>
                          <m:r>
                            <a:rPr lang="fr-FR" sz="2800" b="1" i="1">
                              <a:latin typeface="Cambria Math"/>
                            </a:rPr>
                            <m:t>𝒉</m:t>
                          </m:r>
                          <m:sSubSup>
                            <m:sSubSupPr>
                              <m:ctrlPr>
                                <a:rPr lang="fr-FR" sz="2800" b="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fr-FR" sz="2800" b="0" i="0" smtClean="0">
                                  <a:latin typeface="Cambria Math"/>
                                </a:rPr>
                                <m:t>∥</m:t>
                              </m:r>
                            </m:e>
                            <m:sub>
                              <m:r>
                                <a:rPr lang="fr-FR" sz="2800" b="0" i="0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fr-FR" sz="2800" b="0" i="0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fr-FR" sz="2800" b="0" i="1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fr-FR" sz="2400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03" y="1760230"/>
                <a:ext cx="8621995" cy="88906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rme libre 4"/>
          <p:cNvSpPr/>
          <p:nvPr/>
        </p:nvSpPr>
        <p:spPr>
          <a:xfrm>
            <a:off x="189295" y="2865661"/>
            <a:ext cx="1647714" cy="55759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81639" tIns="42452" rIns="81639" bIns="42452" anchor="t" anchorCtr="0" compatLnSpc="0">
            <a:spAutoFit/>
          </a:bodyPr>
          <a:lstStyle/>
          <a:p>
            <a:pPr hangingPunct="0"/>
            <a:r>
              <a:rPr lang="fr-FR" sz="3200" dirty="0">
                <a:solidFill>
                  <a:srgbClr val="FF0000"/>
                </a:solidFill>
                <a:latin typeface="Arial" pitchFamily="34"/>
                <a:ea typeface="宋体" pitchFamily="2"/>
                <a:cs typeface="Lohit Hindi" pitchFamily="2"/>
              </a:rPr>
              <a:t>gradient</a:t>
            </a:r>
          </a:p>
        </p:txBody>
      </p:sp>
      <p:sp>
        <p:nvSpPr>
          <p:cNvPr id="6" name="Forme libre 5"/>
          <p:cNvSpPr/>
          <p:nvPr/>
        </p:nvSpPr>
        <p:spPr>
          <a:xfrm>
            <a:off x="3075899" y="2865661"/>
            <a:ext cx="5208882" cy="55759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81639" tIns="42452" rIns="81639" bIns="42452" anchor="t" anchorCtr="0" compatLnSpc="0">
            <a:spAutoFit/>
          </a:bodyPr>
          <a:lstStyle/>
          <a:p>
            <a:pPr hangingPunct="0"/>
            <a:r>
              <a:rPr lang="fr-FR" sz="3200" dirty="0" err="1" smtClean="0">
                <a:solidFill>
                  <a:srgbClr val="FF0000"/>
                </a:solidFill>
                <a:latin typeface="Arial" pitchFamily="34"/>
                <a:ea typeface="宋体" pitchFamily="2"/>
                <a:cs typeface="Lohit Hindi" pitchFamily="2"/>
              </a:rPr>
              <a:t>Hessian</a:t>
            </a:r>
            <a:r>
              <a:rPr lang="fr-FR" sz="3200" dirty="0" smtClean="0">
                <a:solidFill>
                  <a:srgbClr val="FF0000"/>
                </a:solidFill>
                <a:latin typeface="Arial" pitchFamily="34"/>
                <a:ea typeface="宋体" pitchFamily="2"/>
                <a:cs typeface="Lohit Hindi" pitchFamily="2"/>
              </a:rPr>
              <a:t> Matrix = 2D </a:t>
            </a:r>
            <a:r>
              <a:rPr lang="fr-FR" sz="3200" dirty="0" err="1" smtClean="0">
                <a:solidFill>
                  <a:srgbClr val="FF0000"/>
                </a:solidFill>
                <a:latin typeface="Arial" pitchFamily="34"/>
                <a:ea typeface="宋体" pitchFamily="2"/>
                <a:cs typeface="Lohit Hindi" pitchFamily="2"/>
              </a:rPr>
              <a:t>Tensor</a:t>
            </a:r>
            <a:endParaRPr lang="fr-FR" sz="3200" dirty="0">
              <a:solidFill>
                <a:srgbClr val="FF0000"/>
              </a:solidFill>
              <a:latin typeface="Arial" pitchFamily="34"/>
              <a:ea typeface="宋体" pitchFamily="2"/>
              <a:cs typeface="Lohit Hindi" pitchFamily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>
                <a:spLocks noResize="1"/>
              </p:cNvSpPr>
              <p:nvPr/>
            </p:nvSpPr>
            <p:spPr>
              <a:xfrm>
                <a:off x="-85492" y="3519040"/>
                <a:ext cx="2197288" cy="2300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smtClean="0">
                          <a:latin typeface="Cambria Math"/>
                        </a:rPr>
                        <m:t>𝜵</m:t>
                      </m:r>
                      <m:r>
                        <a:rPr lang="fr-FR" sz="2800" i="1">
                          <a:latin typeface="Cambria Math"/>
                        </a:rPr>
                        <m:t>𝑒</m:t>
                      </m:r>
                      <m:r>
                        <a:rPr lang="fr-FR" sz="2800" i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800" i="0">
                                        <a:latin typeface="Cambria Math"/>
                                      </a:rPr>
                                      <m:t>𝜕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fr-FR" sz="28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8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280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fr-FR" sz="2800" i="0">
                                    <a:latin typeface="Cambria Math"/>
                                  </a:rPr>
                                  <m:t>e</m:t>
                                </m:r>
                                <m:r>
                                  <a:rPr lang="fr-FR" sz="2800" i="1">
                                    <a:latin typeface="Cambria Math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800" i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800" i="0">
                                        <a:latin typeface="Cambria Math"/>
                                      </a:rPr>
                                      <m:t>𝜕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fr-FR" sz="28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8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280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fr-FR" sz="2800" i="0">
                                    <a:latin typeface="Cambria Math"/>
                                  </a:rPr>
                                  <m:t>e</m:t>
                                </m:r>
                                <m:r>
                                  <a:rPr lang="fr-FR" sz="2800" i="1">
                                    <a:latin typeface="Cambria Math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800" i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800" i="0">
                                        <a:latin typeface="Cambria Math"/>
                                      </a:rPr>
                                      <m:t>𝜕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fr-FR" sz="28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80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2800" i="1">
                                            <a:latin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m:rPr>
                                    <m:sty m:val="p"/>
                                  </m:rPr>
                                  <a:rPr lang="fr-FR" sz="2800" i="0">
                                    <a:latin typeface="Cambria Math"/>
                                  </a:rPr>
                                  <m:t>e</m:t>
                                </m:r>
                                <m:r>
                                  <a:rPr lang="fr-FR" sz="2800" i="1">
                                    <a:latin typeface="Cambria Math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8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5492" y="3519040"/>
                <a:ext cx="2197288" cy="23008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>
                <a:spLocks noResize="1"/>
              </p:cNvSpPr>
              <p:nvPr/>
            </p:nvSpPr>
            <p:spPr>
              <a:xfrm>
                <a:off x="2085468" y="3495315"/>
                <a:ext cx="7189744" cy="2356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1" i="1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2800" b="1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2800">
                              <a:latin typeface="Cambria Math"/>
                              <a:cs typeface="Times New Roman" panose="02020603050405020304" pitchFamily="18" charset="0"/>
                            </a:rPr>
                            <m:t>e</m:t>
                          </m:r>
                        </m:sub>
                      </m:sSub>
                      <m:d>
                        <m:dPr>
                          <m:ctrlPr>
                            <a:rPr lang="fr-FR" sz="2800" b="1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FR" sz="2800" b="1" i="0">
                              <a:latin typeface="Cambria Math"/>
                            </a:rPr>
                            <m:t>𝐱</m:t>
                          </m:r>
                        </m:e>
                      </m:d>
                      <m:r>
                        <a:rPr lang="fr-FR" sz="2800" b="0" i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b="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800" b="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fr-FR" sz="2800" b="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2800" b="0" i="0">
                                        <a:latin typeface="Cambria Math"/>
                                      </a:rPr>
                                      <m:t>𝜕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fr-FR" sz="2800" b="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2800" b="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fr-FR" sz="2800" b="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2800" b="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fr-FR" sz="2800" b="0" i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sty m:val="p"/>
                                  </m:rPr>
                                  <a:rPr lang="fr-FR" sz="2800" b="0" i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e</m:t>
                                </m:r>
                                <m:r>
                                  <a:rPr lang="fr-FR" sz="2800" b="0" i="1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fr-FR" sz="2800" b="0" i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fr-FR" sz="2800" b="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2800" b="0" i="0">
                                        <a:latin typeface="Cambria Math"/>
                                      </a:rPr>
                                      <m:t>𝜕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fr-FR" sz="2800" b="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2800" b="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fr-FR" sz="2800" b="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fr-FR" sz="2800" b="0" i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sty m:val="p"/>
                                  </m:rPr>
                                  <a:rPr lang="fr-FR" sz="2800" b="0" i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e</m:t>
                                </m:r>
                                <m:r>
                                  <a:rPr lang="fr-FR" sz="2800" b="0" i="1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fr-FR" sz="2800" b="0" i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fr-FR" sz="2800" b="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2800" b="0" i="0">
                                        <a:latin typeface="Cambria Math"/>
                                      </a:rPr>
                                      <m:t>𝜕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fr-FR" sz="2800" b="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2800" b="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fr-FR" sz="2800" b="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fr-FR" sz="2800" b="0" i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sty m:val="p"/>
                                  </m:rPr>
                                  <a:rPr lang="fr-FR" sz="2800" b="0" i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e</m:t>
                                </m:r>
                                <m:r>
                                  <a:rPr lang="fr-FR" sz="2800" b="0" i="1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800" b="0" i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fr-FR" sz="2800" b="0" i="0">
                                    <a:latin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fr-FR" sz="2800" b="0" i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fr-FR" sz="2800" b="0" i="0">
                                    <a:latin typeface="Cambria Math"/>
                                  </a:rPr>
                                  <m:t>⋰</m:t>
                                </m:r>
                              </m:e>
                              <m:e>
                                <m:r>
                                  <a:rPr lang="fr-FR" sz="2800" b="0" i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fr-FR" sz="2800" b="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2800" b="0" i="0">
                                        <a:latin typeface="Cambria Math"/>
                                      </a:rPr>
                                      <m:t>𝜕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fr-FR" sz="2800" b="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fr-FR" sz="2800" b="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2800" b="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fr-FR" sz="2800" b="0" i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sty m:val="p"/>
                                  </m:rPr>
                                  <a:rPr lang="fr-FR" sz="2800" b="0" i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e</m:t>
                                </m:r>
                                <m:r>
                                  <a:rPr lang="fr-FR" sz="2800" b="0" i="1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fr-FR" sz="2800" b="0" i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fr-FR" sz="2800" b="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2800" b="0" i="0">
                                        <a:latin typeface="Cambria Math"/>
                                      </a:rPr>
                                      <m:t>𝜕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fr-FR" sz="2800" b="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fr-FR" sz="2800" b="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fr-FR" sz="2800" b="0" i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sty m:val="p"/>
                                  </m:rPr>
                                  <a:rPr lang="fr-FR" sz="2800" b="0" i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e</m:t>
                                </m:r>
                                <m:r>
                                  <a:rPr lang="fr-FR" sz="2800" b="0" i="1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fr-FR" sz="2800" b="0" i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fr-FR" sz="2800" b="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2800" b="0" i="0">
                                        <a:latin typeface="Cambria Math"/>
                                      </a:rPr>
                                      <m:t>𝜕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fr-FR" sz="2800" b="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fr-FR" sz="2800" b="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fr-FR" sz="2800" b="0" i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sty m:val="p"/>
                                  </m:rPr>
                                  <a:rPr lang="fr-FR" sz="2800" b="0" i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e</m:t>
                                </m:r>
                                <m:r>
                                  <a:rPr lang="fr-FR" sz="2800" b="0" i="1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800" b="0" i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fr-FR" sz="2800" b="0" i="0">
                                    <a:latin typeface="Cambria Math"/>
                                  </a:rPr>
                                  <m:t>⋰</m:t>
                                </m:r>
                              </m:e>
                              <m:e>
                                <m:r>
                                  <a:rPr lang="fr-FR" sz="2800" b="0" i="0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fr-FR" sz="2800" b="0" i="0">
                                    <a:latin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fr-FR" sz="2800" b="0" i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fr-FR" sz="2800" b="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2800" b="0" i="0">
                                        <a:latin typeface="Cambria Math"/>
                                      </a:rPr>
                                      <m:t>𝜕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fr-FR" sz="2800" b="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fr-FR" sz="2800" b="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2800" b="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fr-FR" sz="2800" b="0" i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sty m:val="p"/>
                                  </m:rPr>
                                  <a:rPr lang="fr-FR" sz="2800" b="0" i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e</m:t>
                                </m:r>
                                <m:r>
                                  <a:rPr lang="fr-FR" sz="2800" b="0" i="1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fr-FR" sz="2800" b="0" i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fr-FR" sz="2800" b="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2800" b="0" i="0">
                                        <a:latin typeface="Cambria Math"/>
                                      </a:rPr>
                                      <m:t>𝜕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fr-FR" sz="2800" b="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fr-FR" sz="2800" b="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fr-FR" sz="2800" b="0" i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sty m:val="p"/>
                                  </m:rPr>
                                  <a:rPr lang="fr-FR" sz="2800" b="0" i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e</m:t>
                                </m:r>
                                <m:r>
                                  <a:rPr lang="fr-FR" sz="2800" b="0" i="1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fr-FR" sz="2800" b="0" i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fr-FR" sz="2800" b="0" i="1">
                                        <a:latin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FR" sz="2800" b="0" i="0">
                                        <a:latin typeface="Cambria Math"/>
                                      </a:rPr>
                                      <m:t>𝜕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fr-FR" sz="2800" b="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fr-FR" sz="2800" b="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fr-FR" sz="2800" b="0" i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sty m:val="p"/>
                                  </m:rPr>
                                  <a:rPr lang="fr-FR" sz="2800" b="0" i="0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e</m:t>
                                </m:r>
                                <m:r>
                                  <a:rPr lang="fr-FR" sz="2800" b="0" i="1">
                                    <a:latin typeface="Cambria Math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800" b="1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468" y="3495315"/>
                <a:ext cx="7189744" cy="235632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633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Data modeling and conversion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Computed data</a:t>
            </a:r>
          </a:p>
          <a:p>
            <a:pPr lvl="1"/>
            <a:r>
              <a:rPr lang="en-US" noProof="0" dirty="0" smtClean="0"/>
              <a:t>Conversion between representations</a:t>
            </a:r>
          </a:p>
          <a:p>
            <a:pPr lvl="2"/>
            <a:r>
              <a:rPr lang="en-US" noProof="0" dirty="0" smtClean="0"/>
              <a:t>Ex: environment map  to spherical harmonics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8" y="3073400"/>
            <a:ext cx="8613695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http://upload.wikimedia.org/wikipedia/commons/0/0e/Harmonik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043" y="4352924"/>
            <a:ext cx="1249881" cy="70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3363862" y="5546690"/>
            <a:ext cx="2988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Nijasure</a:t>
            </a:r>
            <a:r>
              <a:rPr lang="en-US" dirty="0" smtClean="0"/>
              <a:t> et al. – JGT 2005]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45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noProof="0" dirty="0" smtClean="0"/>
              <a:t>Hessian Matrix</a:t>
            </a:r>
            <a:endParaRPr lang="en-US" noProof="0" dirty="0"/>
          </a:p>
        </p:txBody>
      </p:sp>
      <p:sp>
        <p:nvSpPr>
          <p:cNvPr id="3" name="Espace réservé du texte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fr-FR" sz="2200" b="0" i="0" u="none" strike="noStrike" kern="1200">
                <a:ln>
                  <a:noFill/>
                </a:ln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fr-FR" sz="2200" b="0" i="0" u="none" strike="noStrike" kern="1200">
                <a:ln>
                  <a:noFill/>
                </a:ln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9pPr>
          </a:lstStyle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3200" noProof="0" dirty="0" smtClean="0"/>
              <a:t>2D Tensor</a:t>
            </a:r>
          </a:p>
          <a:p>
            <a:pPr lvl="1" rtl="0" hangingPunct="0"/>
            <a:r>
              <a:rPr lang="en-US" sz="2800" noProof="0" dirty="0" smtClean="0"/>
              <a:t>Associated to a quadratic form</a:t>
            </a:r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endParaRPr lang="en-US" sz="3200" dirty="0" smtClean="0"/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3200" dirty="0" smtClean="0"/>
              <a:t>Symmetric</a:t>
            </a:r>
            <a:endParaRPr lang="en-US" sz="3200" noProof="0" dirty="0" smtClean="0"/>
          </a:p>
          <a:p>
            <a:pPr lvl="1" rtl="0" hangingPunct="0"/>
            <a:r>
              <a:rPr lang="en-US" sz="2800" noProof="0" dirty="0" smtClean="0"/>
              <a:t>Schwarz’ theorem </a:t>
            </a:r>
          </a:p>
          <a:p>
            <a:pPr lvl="1" rtl="0" hangingPunct="0"/>
            <a:r>
              <a:rPr lang="en-US" sz="2800" i="1" dirty="0" smtClean="0"/>
              <a:t>If a function has continuous n</a:t>
            </a:r>
            <a:r>
              <a:rPr lang="en-US" sz="2800" i="1" baseline="30000" dirty="0" smtClean="0"/>
              <a:t>th</a:t>
            </a:r>
            <a:r>
              <a:rPr lang="en-US" sz="2800" i="1" dirty="0" smtClean="0"/>
              <a:t>-order partial derivative, derivation order has no influence on the result.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>
                <a:spLocks noResize="1"/>
              </p:cNvSpPr>
              <p:nvPr/>
            </p:nvSpPr>
            <p:spPr>
              <a:xfrm>
                <a:off x="6573802" y="1061403"/>
                <a:ext cx="2177770" cy="898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/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8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fr-FR" sz="2800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sz="2800" i="0">
                              <a:latin typeface="Cambria Math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fr-FR" sz="2800" b="1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sz="2800" b="1" i="1">
                              <a:latin typeface="Cambria Math"/>
                            </a:rPr>
                            <m:t>𝒉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fr-FR" sz="2800" b="0" i="0">
                              <a:latin typeface="Cambria Math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fr-FR" sz="2800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800" b="1" i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2800" b="1" i="0">
                              <a:latin typeface="Cambria Math"/>
                            </a:rPr>
                            <m:t>e</m:t>
                          </m:r>
                        </m:sub>
                      </m:sSub>
                      <m:r>
                        <a:rPr lang="fr-FR" sz="2800" b="0" i="0">
                          <a:latin typeface="Cambria Math"/>
                        </a:rPr>
                        <m:t>(</m:t>
                      </m:r>
                      <m:r>
                        <a:rPr lang="fr-FR" sz="2800" b="1" i="1">
                          <a:latin typeface="Cambria Math"/>
                        </a:rPr>
                        <m:t>𝒙</m:t>
                      </m:r>
                      <m:r>
                        <a:rPr lang="fr-FR" sz="2800" b="0" i="0">
                          <a:latin typeface="Cambria Math"/>
                        </a:rPr>
                        <m:t>)</m:t>
                      </m:r>
                      <m:r>
                        <a:rPr lang="fr-FR" sz="2800" b="1" i="1">
                          <a:latin typeface="Cambria Math"/>
                        </a:rPr>
                        <m:t>𝒉</m:t>
                      </m:r>
                    </m:oMath>
                  </m:oMathPara>
                </a14:m>
                <a:endParaRPr lang="fr-FR" sz="28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802" y="1061403"/>
                <a:ext cx="2177770" cy="898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325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noProof="0" dirty="0" smtClean="0"/>
              <a:t>Derivatives in Dimension </a:t>
            </a:r>
            <a:r>
              <a:rPr lang="en-US" b="0" i="1" noProof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b="0" noProof="0" dirty="0" err="1" smtClean="0"/>
              <a:t>x</a:t>
            </a:r>
            <a:r>
              <a:rPr lang="en-US" b="0" i="1" noProof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 b="0" i="1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texte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fr-FR" sz="2200" b="0" i="0" u="none" strike="noStrike" kern="1200">
                <a:ln>
                  <a:noFill/>
                </a:ln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fr-FR" sz="2200" b="0" i="0" u="none" strike="noStrike" kern="1200">
                <a:ln>
                  <a:noFill/>
                </a:ln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9pPr>
          </a:lstStyle>
          <a:p>
            <a:pPr marL="457200" indent="-457200">
              <a:buSzPct val="100000"/>
              <a:buFont typeface="Wingdings" panose="05000000000000000000" pitchFamily="2" charset="2"/>
              <a:buChar char="§"/>
            </a:pPr>
            <a:r>
              <a:rPr lang="en-US" sz="3200" i="1" noProof="0" dirty="0" smtClean="0">
                <a:latin typeface="Times New Roman" pitchFamily="18"/>
              </a:rPr>
              <a:t>M</a:t>
            </a:r>
            <a:r>
              <a:rPr lang="en-US" sz="3200" noProof="0" dirty="0" smtClean="0"/>
              <a:t> </a:t>
            </a:r>
            <a:r>
              <a:rPr lang="en-US" sz="3200" dirty="0"/>
              <a:t>e</a:t>
            </a:r>
            <a:r>
              <a:rPr lang="en-US" sz="3200" noProof="0" dirty="0" err="1" smtClean="0"/>
              <a:t>quations</a:t>
            </a:r>
            <a:r>
              <a:rPr lang="en-US" sz="3200" noProof="0" dirty="0" smtClean="0"/>
              <a:t>, </a:t>
            </a:r>
            <a:r>
              <a:rPr lang="en-US" sz="3200" i="1" noProof="0" dirty="0" smtClean="0">
                <a:latin typeface="Times New Roman" pitchFamily="18"/>
              </a:rPr>
              <a:t>N</a:t>
            </a:r>
            <a:r>
              <a:rPr lang="en-US" sz="3200" noProof="0" dirty="0" smtClean="0"/>
              <a:t> unknowns</a:t>
            </a:r>
          </a:p>
          <a:p>
            <a:pPr marL="0" lvl="1" indent="0">
              <a:spcBef>
                <a:spcPts val="632"/>
              </a:spcBef>
              <a:spcAft>
                <a:spcPts val="0"/>
              </a:spcAft>
              <a:buNone/>
            </a:pPr>
            <a:endParaRPr lang="en-US" noProof="0" dirty="0" smtClean="0"/>
          </a:p>
          <a:p>
            <a:pPr marL="673685" lvl="1" indent="-258959">
              <a:spcBef>
                <a:spcPts val="632"/>
              </a:spcBef>
              <a:spcAft>
                <a:spcPts val="0"/>
              </a:spcAft>
              <a:buNone/>
              <a:tabLst>
                <a:tab pos="673685" algn="l"/>
                <a:tab pos="829126" algn="l"/>
                <a:tab pos="1658577" algn="l"/>
                <a:tab pos="2488030" algn="l"/>
                <a:tab pos="3317482" algn="l"/>
                <a:tab pos="4146934" algn="l"/>
                <a:tab pos="4976387" algn="l"/>
                <a:tab pos="5805839" algn="l"/>
                <a:tab pos="6635291" algn="l"/>
                <a:tab pos="7464744" algn="l"/>
                <a:tab pos="8294196" algn="l"/>
                <a:tab pos="9123648" algn="l"/>
              </a:tabLst>
            </a:pPr>
            <a:r>
              <a:rPr lang="en-US" noProof="0" dirty="0" smtClean="0"/>
              <a:t>					</a:t>
            </a:r>
          </a:p>
          <a:p>
            <a:pPr marL="0" lvl="1" indent="0">
              <a:spcBef>
                <a:spcPts val="632"/>
              </a:spcBef>
              <a:spcAft>
                <a:spcPts val="0"/>
              </a:spcAft>
              <a:buNone/>
            </a:pPr>
            <a:endParaRPr lang="en-US" noProof="0" dirty="0"/>
          </a:p>
        </p:txBody>
      </p:sp>
      <p:sp>
        <p:nvSpPr>
          <p:cNvPr id="4" name="Forme libre 3"/>
          <p:cNvSpPr/>
          <p:nvPr/>
        </p:nvSpPr>
        <p:spPr>
          <a:xfrm>
            <a:off x="3052760" y="3008125"/>
            <a:ext cx="3038480" cy="55759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81639" tIns="42452" rIns="81639" bIns="42452" anchor="t" anchorCtr="0" compatLnSpc="0">
            <a:spAutoFit/>
          </a:bodyPr>
          <a:lstStyle/>
          <a:p>
            <a:pPr hangingPunct="0"/>
            <a:r>
              <a:rPr lang="fr-FR" sz="3200" dirty="0" err="1" smtClean="0">
                <a:solidFill>
                  <a:srgbClr val="FF0000"/>
                </a:solidFill>
                <a:latin typeface="Arial" pitchFamily="34"/>
                <a:ea typeface="宋体" pitchFamily="2"/>
                <a:cs typeface="Lohit Hindi" pitchFamily="2"/>
              </a:rPr>
              <a:t>Jacobian</a:t>
            </a:r>
            <a:r>
              <a:rPr lang="fr-FR" sz="3200" dirty="0" smtClean="0">
                <a:solidFill>
                  <a:srgbClr val="FF0000"/>
                </a:solidFill>
                <a:latin typeface="Arial" pitchFamily="34"/>
                <a:ea typeface="宋体" pitchFamily="2"/>
                <a:cs typeface="Lohit Hindi" pitchFamily="2"/>
              </a:rPr>
              <a:t> matrix</a:t>
            </a:r>
            <a:endParaRPr lang="fr-FR" sz="3200" dirty="0">
              <a:solidFill>
                <a:srgbClr val="FF0000"/>
              </a:solidFill>
              <a:latin typeface="Arial" pitchFamily="34"/>
              <a:ea typeface="宋体" pitchFamily="2"/>
              <a:cs typeface="Lohit Hindi" pitchFamily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>
                <a:spLocks noResize="1"/>
              </p:cNvSpPr>
              <p:nvPr/>
            </p:nvSpPr>
            <p:spPr>
              <a:xfrm>
                <a:off x="1479477" y="2009519"/>
                <a:ext cx="6185046" cy="5033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algn="just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smtClean="0">
                          <a:latin typeface="Cambria Math"/>
                        </a:rPr>
                        <m:t>𝐞</m:t>
                      </m:r>
                      <m:r>
                        <a:rPr lang="fr-FR" sz="2800" i="0">
                          <a:latin typeface="Cambria Math"/>
                        </a:rPr>
                        <m:t>(</m:t>
                      </m:r>
                      <m:r>
                        <a:rPr lang="fr-FR" sz="2800" b="1" i="1">
                          <a:latin typeface="Cambria Math"/>
                        </a:rPr>
                        <m:t>𝒙</m:t>
                      </m:r>
                      <m:r>
                        <a:rPr lang="fr-FR" sz="2800" b="0" i="0">
                          <a:latin typeface="Cambria Math"/>
                        </a:rPr>
                        <m:t>+</m:t>
                      </m:r>
                      <m:r>
                        <a:rPr lang="fr-FR" sz="2800" b="1" i="1">
                          <a:latin typeface="Cambria Math"/>
                        </a:rPr>
                        <m:t>𝒉</m:t>
                      </m:r>
                      <m:r>
                        <a:rPr lang="fr-FR" sz="2800" b="1" i="1">
                          <a:latin typeface="Cambria Math"/>
                        </a:rPr>
                        <m:t>)</m:t>
                      </m:r>
                      <m:r>
                        <a:rPr lang="fr-FR" sz="2400">
                          <a:latin typeface="Cambria Math"/>
                        </a:rPr>
                        <m:t>≃</m:t>
                      </m:r>
                      <m:r>
                        <a:rPr lang="fr-FR" sz="2800" b="1" i="0">
                          <a:latin typeface="Cambria Math"/>
                        </a:rPr>
                        <m:t>𝐞</m:t>
                      </m:r>
                      <m:r>
                        <a:rPr lang="fr-FR" sz="2800" b="0" i="0">
                          <a:latin typeface="Cambria Math"/>
                        </a:rPr>
                        <m:t>(</m:t>
                      </m:r>
                      <m:r>
                        <a:rPr lang="fr-FR" sz="2800" b="1" i="1">
                          <a:latin typeface="Cambria Math"/>
                        </a:rPr>
                        <m:t>𝒙</m:t>
                      </m:r>
                      <m:r>
                        <a:rPr lang="fr-FR" sz="2800" b="1" i="1">
                          <a:latin typeface="Cambria Math"/>
                        </a:rPr>
                        <m:t>)</m:t>
                      </m:r>
                      <m:r>
                        <a:rPr lang="fr-FR" sz="2800" b="0" i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fr-FR" sz="2800" b="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2800" b="1" i="0">
                              <a:latin typeface="Cambria Math"/>
                            </a:rPr>
                            <m:t>𝐉</m:t>
                          </m:r>
                        </m:e>
                        <m:sub>
                          <m:r>
                            <a:rPr lang="fr-FR" sz="2800" b="0" i="0">
                              <a:latin typeface="Cambria Math"/>
                            </a:rPr>
                            <m:t>𝐞</m:t>
                          </m:r>
                        </m:sub>
                      </m:sSub>
                      <m:r>
                        <a:rPr lang="fr-FR" sz="2800" b="0" i="0">
                          <a:latin typeface="Cambria Math"/>
                        </a:rPr>
                        <m:t>(</m:t>
                      </m:r>
                      <m:r>
                        <a:rPr lang="fr-FR" sz="2800" b="1" i="1">
                          <a:latin typeface="Cambria Math"/>
                        </a:rPr>
                        <m:t>𝒙</m:t>
                      </m:r>
                      <m:r>
                        <a:rPr lang="fr-FR" sz="2800" b="0" i="0">
                          <a:latin typeface="Cambria Math"/>
                        </a:rPr>
                        <m:t>)</m:t>
                      </m:r>
                      <m:r>
                        <a:rPr lang="fr-FR" sz="2800" b="1" i="1">
                          <a:latin typeface="Cambria Math"/>
                        </a:rPr>
                        <m:t>𝒉</m:t>
                      </m:r>
                      <m:r>
                        <a:rPr lang="fr-FR" sz="2800" b="0" i="0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fr-FR" sz="2800" b="0" i="0">
                          <a:latin typeface="Cambria Math"/>
                        </a:rPr>
                        <m:t>o</m:t>
                      </m:r>
                      <m:r>
                        <a:rPr lang="fr-FR" sz="2800" b="0" i="0">
                          <a:latin typeface="Cambria Math"/>
                        </a:rPr>
                        <m:t>(∥</m:t>
                      </m:r>
                      <m:r>
                        <a:rPr lang="fr-FR" sz="2800" b="1" i="1">
                          <a:latin typeface="Cambria Math"/>
                        </a:rPr>
                        <m:t>𝒉</m:t>
                      </m:r>
                      <m:sSub>
                        <m:sSubPr>
                          <m:ctrlPr>
                            <a:rPr lang="fr-FR" sz="2800" b="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2800" b="0" i="0" smtClean="0">
                              <a:latin typeface="Cambria Math"/>
                            </a:rPr>
                            <m:t>∥</m:t>
                          </m:r>
                        </m:e>
                        <m:sub>
                          <m:r>
                            <a:rPr lang="fr-FR" sz="2800" b="0" i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fr-FR" sz="2800" b="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fr-FR" sz="2400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477" y="2009519"/>
                <a:ext cx="6185046" cy="50338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>
                <a:spLocks noResize="1"/>
              </p:cNvSpPr>
              <p:nvPr/>
            </p:nvSpPr>
            <p:spPr>
              <a:xfrm>
                <a:off x="827279" y="3623194"/>
                <a:ext cx="7489442" cy="19924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1" i="1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fr-FR" sz="2800" b="1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J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fr-FR" sz="2800" i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e</m:t>
                          </m:r>
                        </m:sub>
                      </m:sSub>
                      <m:d>
                        <m:dPr>
                          <m:ctrlPr>
                            <a:rPr lang="fr-FR" sz="2800" b="1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FR" sz="2800" b="1" i="1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fr-FR" sz="2800" b="0" i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b="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800" b="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2800" b="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800" b="0" i="0">
                                        <a:latin typeface="Cambria Math"/>
                                      </a:rPr>
                                      <m:t>𝜕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fr-FR" sz="2800" b="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2800" b="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fr-FR" sz="2800" b="0" i="1">
                                    <a:latin typeface="Cambria Math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fr-FR" sz="2800" b="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sz="2800" b="0" i="0"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r>
                                      <a:rPr lang="fr-FR" sz="2800" b="0" i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fr-FR" sz="2800" b="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28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fr-FR" sz="2800" b="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800" b="0" i="0">
                                        <a:latin typeface="Cambria Math"/>
                                      </a:rPr>
                                      <m:t>𝜕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fr-FR" sz="2800" b="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2800" b="0" i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fr-FR" sz="2800" b="0" i="1">
                                    <a:latin typeface="Cambria Math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fr-FR" sz="2800" b="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sz="2800" b="0" i="0"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r>
                                      <a:rPr lang="fr-FR" sz="2800" b="0" i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fr-FR" sz="2800" b="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28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fr-FR" sz="2800" b="0" i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fr-FR" sz="2800" b="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800" b="0" i="0">
                                        <a:latin typeface="Cambria Math"/>
                                      </a:rPr>
                                      <m:t>𝜕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fr-FR" sz="2800" b="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sub>
                                </m:sSub>
                                <m:sSub>
                                  <m:sSubPr>
                                    <m:ctrlPr>
                                      <a:rPr lang="fr-FR" sz="2800" b="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sz="2800" b="0" i="0"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r>
                                      <a:rPr lang="fr-FR" sz="2800" b="0" i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fr-FR" sz="2800" b="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28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800" b="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800" b="0" i="0">
                                        <a:latin typeface="Cambria Math"/>
                                      </a:rPr>
                                      <m:t>𝜕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fr-FR" sz="2800" b="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2800" b="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sSub>
                                  <m:sSubPr>
                                    <m:ctrlPr>
                                      <a:rPr lang="fr-FR" sz="2800" b="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sz="2800" b="0" i="0"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r>
                                      <a:rPr lang="fr-FR" sz="2800" b="0" i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fr-FR" sz="2800" b="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28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fr-FR" sz="2800" b="0" i="0">
                                    <a:latin typeface="Cambria Math"/>
                                  </a:rPr>
                                  <m:t>⋱</m:t>
                                </m:r>
                              </m:e>
                              <m:e/>
                              <m:e>
                                <m:r>
                                  <a:rPr lang="fr-FR" sz="2800" b="0" i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800" b="0" i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fr-FR" sz="2800" b="0" i="0">
                                    <a:latin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fr-FR" sz="2800" b="0" i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800" b="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800" b="0" i="0">
                                        <a:latin typeface="Cambria Math"/>
                                      </a:rPr>
                                      <m:t>𝜕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fr-FR" sz="2800" b="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2800" b="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sSub>
                                  <m:sSubPr>
                                    <m:ctrlPr>
                                      <a:rPr lang="fr-FR" sz="2800" b="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sz="2800" b="0" i="0"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r>
                                      <a:rPr lang="fr-FR" sz="2800" b="0" i="1">
                                        <a:latin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fr-FR" sz="2800" b="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28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fr-FR" sz="2800" b="0" i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fr-FR" sz="2800" b="0" i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fr-FR" sz="2800" b="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800" b="0" i="0">
                                        <a:latin typeface="Cambria Math"/>
                                      </a:rPr>
                                      <m:t>𝜕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fr-FR" sz="2800" b="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2800" b="0" i="1">
                                            <a:latin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sub>
                                </m:sSub>
                                <m:sSub>
                                  <m:sSubPr>
                                    <m:ctrlPr>
                                      <a:rPr lang="fr-FR" sz="2800" b="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fr-FR" sz="2800" b="0" i="0"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r>
                                      <a:rPr lang="fr-FR" sz="2800" b="0" i="1">
                                        <a:latin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fr-FR" sz="2800" b="0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sz="28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800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79" y="3623194"/>
                <a:ext cx="7489442" cy="199244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522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noProof="0" dirty="0" err="1" smtClean="0"/>
              <a:t>Jacobian</a:t>
            </a:r>
            <a:r>
              <a:rPr lang="en-US" noProof="0" dirty="0" smtClean="0"/>
              <a:t> Matrix</a:t>
            </a:r>
            <a:endParaRPr lang="en-US" noProof="0" dirty="0"/>
          </a:p>
        </p:txBody>
      </p:sp>
      <p:sp>
        <p:nvSpPr>
          <p:cNvPr id="3" name="Espace réservé du texte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fr-FR" sz="2200" b="0" i="0" u="none" strike="noStrike" kern="1200">
                <a:ln>
                  <a:noFill/>
                </a:ln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fr-FR" sz="2200" b="0" i="0" u="none" strike="noStrike" kern="1200">
                <a:ln>
                  <a:noFill/>
                </a:ln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9pPr>
          </a:lstStyle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3200" noProof="0" dirty="0" smtClean="0"/>
              <a:t>Be careful: 1</a:t>
            </a:r>
            <a:r>
              <a:rPr lang="en-US" sz="3200" baseline="30000" noProof="0" dirty="0" smtClean="0"/>
              <a:t>st</a:t>
            </a:r>
            <a:r>
              <a:rPr lang="en-US" sz="3200" noProof="0" dirty="0" smtClean="0"/>
              <a:t> order derivative only</a:t>
            </a:r>
          </a:p>
          <a:p>
            <a:pPr lvl="1" rtl="0" hangingPunct="0"/>
            <a:r>
              <a:rPr lang="en-US" sz="2800" dirty="0" smtClean="0"/>
              <a:t>Gradient for vector functions</a:t>
            </a:r>
            <a:endParaRPr lang="en-US" sz="2800" noProof="0" dirty="0" smtClean="0"/>
          </a:p>
          <a:p>
            <a:pPr lvl="1" rtl="0" hangingPunct="0"/>
            <a:r>
              <a:rPr lang="en-US" sz="2800" noProof="0" dirty="0" smtClean="0"/>
              <a:t>Not a Hessian matrix</a:t>
            </a:r>
          </a:p>
          <a:p>
            <a:pPr lvl="4"/>
            <a:endParaRPr lang="en-US" sz="3000" noProof="0" dirty="0" smtClean="0"/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3200" noProof="0" dirty="0" smtClean="0"/>
              <a:t>Used for integration by substitution</a:t>
            </a:r>
          </a:p>
          <a:p>
            <a:pPr lvl="1" rtl="0" hangingPunct="0"/>
            <a:r>
              <a:rPr lang="en-US" sz="2800" b="1" noProof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800" noProof="0" dirty="0" smtClean="0"/>
              <a:t> is a </a:t>
            </a:r>
            <a:r>
              <a:rPr lang="en-US" sz="2800" noProof="0" dirty="0" err="1" smtClean="0"/>
              <a:t>bijective</a:t>
            </a:r>
            <a:r>
              <a:rPr lang="en-US" sz="2800" noProof="0" dirty="0" smtClean="0"/>
              <a:t> vector function</a:t>
            </a:r>
          </a:p>
          <a:p>
            <a:pPr lvl="1" rtl="0" hangingPunct="0"/>
            <a:r>
              <a:rPr lang="en-US" sz="2800" i="1" noProof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800" noProof="0" dirty="0" smtClean="0"/>
              <a:t> </a:t>
            </a:r>
            <a:r>
              <a:rPr lang="en-US" sz="2800" noProof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800" i="1" noProof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800" noProof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noProof="0" dirty="0" smtClean="0"/>
              <a:t>(square matrix)</a:t>
            </a:r>
            <a:endParaRPr lang="en-US" sz="2800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>
                <a:spLocks noResize="1"/>
              </p:cNvSpPr>
              <p:nvPr/>
            </p:nvSpPr>
            <p:spPr>
              <a:xfrm>
                <a:off x="427619" y="5079829"/>
                <a:ext cx="8288763" cy="8775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∭"/>
                          <m:supHide m:val="on"/>
                          <m:ctrlPr>
                            <a:rPr lang="fr-FR" sz="24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fr-FR" sz="2400" i="1">
                              <a:latin typeface="Cambria Math"/>
                            </a:rPr>
                            <m:t>𝐷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fr-FR" sz="2400">
                              <a:latin typeface="Cambria Math"/>
                              <a:cs typeface="Times New Roman" panose="020206030504050203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1" i="1">
                                  <a:latin typeface="Cambria Math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  <m:r>
                        <a:rPr lang="fr-FR" sz="2400" b="0" i="1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400">
                          <a:latin typeface="Cambria Math"/>
                          <a:cs typeface="Times New Roman" panose="02020603050405020304" pitchFamily="18" charset="0"/>
                        </a:rPr>
                        <m:t>d</m:t>
                      </m:r>
                      <m:sSub>
                        <m:sSubPr>
                          <m:ctrlPr>
                            <a:rPr lang="fr-FR" sz="2400" b="1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2400" b="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fr-FR" sz="2400" b="0" i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fr-FR" sz="2400" i="1">
                          <a:latin typeface="Cambria Math"/>
                        </a:rPr>
                        <m:t>…</m:t>
                      </m:r>
                      <m:r>
                        <m:rPr>
                          <m:sty m:val="p"/>
                        </m:rPr>
                        <a:rPr lang="fr-FR" sz="2400">
                          <a:latin typeface="Cambria Math"/>
                          <a:cs typeface="Times New Roman" panose="02020603050405020304" pitchFamily="18" charset="0"/>
                        </a:rPr>
                        <m:t>d</m:t>
                      </m:r>
                      <m:sSub>
                        <m:sSubPr>
                          <m:ctrlPr>
                            <a:rPr lang="fr-FR" sz="2400" b="1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2400" b="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fr-FR" sz="2400" b="0" i="1">
                              <a:latin typeface="Cambria Math"/>
                            </a:rPr>
                            <m:t>𝑁</m:t>
                          </m:r>
                        </m:sub>
                      </m:sSub>
                      <m:r>
                        <a:rPr lang="fr-FR" sz="2400" b="0" i="0">
                          <a:latin typeface="Cambria Math"/>
                        </a:rPr>
                        <m:t>=</m:t>
                      </m:r>
                      <m:nary>
                        <m:naryPr>
                          <m:chr m:val="∭"/>
                          <m:supHide m:val="on"/>
                          <m:ctrlPr>
                            <a:rPr lang="fr-FR" sz="2400" b="0" i="1" smtClean="0">
                              <a:latin typeface="Cambria Math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fr-FR" sz="2400" b="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fr-FR" sz="2400" b="0">
                                  <a:latin typeface="Cambria Math"/>
                                  <a:cs typeface="Times New Roman" panose="02020603050405020304" pitchFamily="18" charset="0"/>
                                </a:rPr>
                                <m:t>𝐞</m:t>
                              </m:r>
                            </m:e>
                            <m:sup>
                              <m:r>
                                <a:rPr lang="fr-FR" sz="2400" b="0" i="0"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fr-FR" sz="2400" b="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2400" b="0" i="1">
                                  <a:latin typeface="Cambria Math"/>
                                </a:rPr>
                                <m:t>𝐷</m:t>
                              </m:r>
                            </m:e>
                          </m:d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fr-FR" sz="2400" b="0">
                              <a:latin typeface="Cambria Math"/>
                              <a:cs typeface="Times New Roman" panose="02020603050405020304" pitchFamily="18" charset="0"/>
                            </a:rPr>
                            <m:t>f</m:t>
                          </m:r>
                        </m:e>
                      </m:nary>
                      <m:d>
                        <m:dPr>
                          <m:ctrlPr>
                            <a:rPr lang="fr-FR" sz="2400" b="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2400" b="0">
                              <a:latin typeface="Cambria Math"/>
                              <a:cs typeface="Times New Roman" panose="02020603050405020304" pitchFamily="18" charset="0"/>
                            </a:rPr>
                            <m:t>𝐞</m:t>
                          </m:r>
                          <m:d>
                            <m:dPr>
                              <m:ctrlPr>
                                <a:rPr lang="fr-FR" sz="2400" b="0" i="1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1" i="1">
                                  <a:latin typeface="Cambria Math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fr-FR" sz="2400" b="0" i="0">
                          <a:latin typeface="Cambria Math"/>
                        </a:rPr>
                        <m:t>∣</m:t>
                      </m:r>
                      <m:func>
                        <m:funcPr>
                          <m:ctrlPr>
                            <a:rPr lang="fr-FR" sz="2400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sz="2400" b="0">
                              <a:latin typeface="Cambria Math"/>
                              <a:cs typeface="Times New Roman" panose="02020603050405020304" pitchFamily="18" charset="0"/>
                            </a:rPr>
                            <m:t>det</m:t>
                          </m:r>
                        </m:fName>
                        <m:e>
                          <m:sSub>
                            <m:sSubPr>
                              <m:ctrlPr>
                                <a:rPr lang="fr-FR" sz="2400" i="1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1">
                                  <a:latin typeface="Cambria Math"/>
                                  <a:cs typeface="Times New Roman" panose="02020603050405020304" pitchFamily="18" charset="0"/>
                                </a:rPr>
                                <m:t>𝐉</m:t>
                              </m:r>
                            </m:e>
                            <m:sub>
                              <m:r>
                                <a:rPr lang="fr-FR" sz="2400" b="1">
                                  <a:latin typeface="Cambria Math"/>
                                </a:rPr>
                                <m:t>𝐞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2400" b="1" i="1">
                                  <a:latin typeface="Cambria Math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  <m:r>
                        <a:rPr lang="fr-FR" sz="2400" b="0" i="0">
                          <a:latin typeface="Cambria Math"/>
                        </a:rPr>
                        <m:t>∣</m:t>
                      </m:r>
                      <m:r>
                        <m:rPr>
                          <m:sty m:val="p"/>
                        </m:rPr>
                        <a:rPr lang="fr-FR" sz="2400" b="0">
                          <a:latin typeface="Cambria Math"/>
                          <a:cs typeface="Times New Roman" panose="02020603050405020304" pitchFamily="18" charset="0"/>
                        </a:rPr>
                        <m:t>d</m:t>
                      </m:r>
                      <m:sSub>
                        <m:sSubPr>
                          <m:ctrlPr>
                            <a:rPr lang="fr-FR" sz="2400" b="0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fr-FR" sz="2400" b="0" i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fr-FR" sz="2400" i="1">
                          <a:latin typeface="Cambria Math"/>
                        </a:rPr>
                        <m:t>…</m:t>
                      </m:r>
                      <m:r>
                        <m:rPr>
                          <m:sty m:val="p"/>
                        </m:rPr>
                        <a:rPr lang="fr-FR" sz="2400" b="0">
                          <a:latin typeface="Cambria Math"/>
                          <a:cs typeface="Times New Roman" panose="02020603050405020304" pitchFamily="18" charset="0"/>
                        </a:rPr>
                        <m:t>d</m:t>
                      </m:r>
                      <m:sSub>
                        <m:sSubPr>
                          <m:ctrlPr>
                            <a:rPr lang="fr-FR" sz="2400" b="0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fr-FR" sz="2400" b="0" i="1">
                              <a:latin typeface="Cambria Math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fr-FR" sz="2000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19" y="5079829"/>
                <a:ext cx="8288763" cy="87752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968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noProof="0" dirty="0" smtClean="0"/>
              <a:t>Optimization: find </a:t>
            </a:r>
            <a:r>
              <a:rPr lang="en-US" i="1" noProof="0" dirty="0" err="1" smtClean="0">
                <a:latin typeface="Symbol"/>
              </a:rPr>
              <a:t>Ñ</a:t>
            </a:r>
            <a:r>
              <a:rPr lang="en-US" b="0" noProof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b="0" noProof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noProof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="0" noProof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= 0</a:t>
            </a:r>
            <a:endParaRPr lang="en-US" b="0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texte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fr-FR" sz="2200" b="0" i="0" u="none" strike="noStrike" kern="1200">
                <a:ln>
                  <a:noFill/>
                </a:ln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fr-FR" sz="2200" b="0" i="0" u="none" strike="noStrike" kern="1200">
                <a:ln>
                  <a:noFill/>
                </a:ln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9pPr>
          </a:lstStyle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3200" noProof="0" dirty="0" smtClean="0"/>
              <a:t>2</a:t>
            </a:r>
            <a:r>
              <a:rPr lang="en-US" sz="3200" baseline="30000" noProof="0" dirty="0" smtClean="0"/>
              <a:t>nd</a:t>
            </a:r>
            <a:r>
              <a:rPr lang="en-US" sz="3200" noProof="0" dirty="0" smtClean="0"/>
              <a:t> order Taylor expansion</a:t>
            </a:r>
          </a:p>
          <a:p>
            <a:pPr lvl="2" rtl="0" hangingPunct="0">
              <a:buNone/>
            </a:pPr>
            <a:endParaRPr lang="en-US" sz="3200" noProof="0" dirty="0" smtClean="0"/>
          </a:p>
          <a:p>
            <a:pPr lvl="2" rtl="0" hangingPunct="0">
              <a:buNone/>
            </a:pPr>
            <a:endParaRPr lang="en-US" sz="3200" noProof="0" dirty="0" smtClean="0"/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3200" noProof="0" dirty="0" smtClean="0"/>
              <a:t>Step estimation</a:t>
            </a:r>
          </a:p>
          <a:p>
            <a:pPr lvl="2" rtl="0" hangingPunct="0">
              <a:buNone/>
            </a:pPr>
            <a:endParaRPr lang="en-US" sz="3200" noProof="0" dirty="0" smtClean="0"/>
          </a:p>
          <a:p>
            <a:pPr lvl="2" rtl="0" hangingPunct="0">
              <a:buNone/>
            </a:pPr>
            <a:endParaRPr lang="en-US" sz="3200" noProof="0" dirty="0" smtClean="0"/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3200" noProof="0" dirty="0" smtClean="0"/>
              <a:t>Iteration</a:t>
            </a:r>
          </a:p>
          <a:p>
            <a:pPr lvl="0"/>
            <a:endParaRPr lang="en-US" sz="3200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>
                <a:spLocks noResize="1"/>
              </p:cNvSpPr>
              <p:nvPr/>
            </p:nvSpPr>
            <p:spPr>
              <a:xfrm>
                <a:off x="2469363" y="3666115"/>
                <a:ext cx="4205274" cy="7073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1" i="1" smtClean="0">
                          <a:latin typeface="Cambria Math"/>
                        </a:rPr>
                        <m:t>𝒉</m:t>
                      </m:r>
                      <m:r>
                        <a:rPr lang="fr-FR" sz="2400" b="0" i="0">
                          <a:latin typeface="Cambria Math"/>
                        </a:rPr>
                        <m:t>=−</m:t>
                      </m:r>
                      <m:sSup>
                        <m:sSupPr>
                          <m:ctrlPr>
                            <a:rPr lang="fr-FR" sz="2400" b="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2400" b="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2400" b="0" i="1">
                                  <a:latin typeface="Cambria Math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FR" sz="2400" b="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1" i="0">
                                      <a:latin typeface="Cambria Math"/>
                                    </a:rPr>
                                    <m:t>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fr-FR" sz="2400" b="0" i="0">
                                      <a:latin typeface="Cambria Math"/>
                                    </a:rPr>
                                    <m:t>e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400" b="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fr-FR" sz="2400" b="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b="1" i="1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fr-FR" sz="2400" b="1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400" b="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 b="0" i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fr-FR" sz="2400" b="1" i="1">
                          <a:latin typeface="Cambria Math"/>
                        </a:rPr>
                        <m:t>𝜵</m:t>
                      </m:r>
                      <m:r>
                        <m:rPr>
                          <m:sty m:val="p"/>
                        </m:rPr>
                        <a:rPr lang="fr-FR" sz="2400" b="0" i="0">
                          <a:latin typeface="Cambria Math"/>
                        </a:rPr>
                        <m:t>e</m:t>
                      </m:r>
                      <m:d>
                        <m:dPr>
                          <m:ctrlPr>
                            <a:rPr lang="fr-FR" sz="2400" b="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2400" b="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fr-FR" sz="2400" b="1" i="1"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FR" sz="2400" b="1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b="0" i="1"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fr-FR" sz="2400" b="1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363" y="3666115"/>
                <a:ext cx="4205274" cy="70735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>
                <a:spLocks noResize="1"/>
              </p:cNvSpPr>
              <p:nvPr/>
            </p:nvSpPr>
            <p:spPr>
              <a:xfrm>
                <a:off x="1866987" y="5454916"/>
                <a:ext cx="5410026" cy="7073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sz="2400" b="1" i="1">
                              <a:latin typeface="Cambria Math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fr-FR" sz="2400" b="1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2400" b="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fr-FR" sz="2400" b="0" i="0">
                                  <a:latin typeface="Cambria Math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a:rPr lang="fr-FR" sz="2400" b="0" i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fr-FR" sz="2400" b="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sz="2400" b="1" i="1">
                              <a:latin typeface="Cambria Math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fr-FR" sz="2400" b="1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2400" b="0" i="1">
                                  <a:latin typeface="Cambria Math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fr-FR" sz="2400" b="0" i="0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fr-FR" sz="2400" b="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2400" b="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2400" b="0" i="1">
                                  <a:latin typeface="Cambria Math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FR" sz="2400" b="0" i="1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1" i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fr-FR" sz="2400" b="0" i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e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400" b="0" i="1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fr-FR" sz="2400" b="0" i="1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b="1" i="1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fr-FR" sz="2400" b="1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400" b="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400" b="0" i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fr-FR" sz="2400" b="1" i="1">
                          <a:latin typeface="Cambria Math"/>
                        </a:rPr>
                        <m:t>𝜵</m:t>
                      </m:r>
                      <m:r>
                        <m:rPr>
                          <m:sty m:val="p"/>
                        </m:rPr>
                        <a:rPr lang="fr-FR" sz="2400" b="0" i="0">
                          <a:latin typeface="Cambria Math"/>
                          <a:cs typeface="Times New Roman" panose="02020603050405020304" pitchFamily="18" charset="0"/>
                        </a:rPr>
                        <m:t>e</m:t>
                      </m:r>
                      <m:d>
                        <m:dPr>
                          <m:ctrlPr>
                            <a:rPr lang="fr-FR" sz="2400" b="0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2400" b="0" i="1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b="1" i="0">
                                  <a:latin typeface="Cambria Math"/>
                                </a:rPr>
                                <m:t>𝐱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FR" sz="2400" b="1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b="0" i="1"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fr-FR" sz="2400" b="1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987" y="5454916"/>
                <a:ext cx="5410026" cy="70735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>
                <a:spLocks noResize="1"/>
              </p:cNvSpPr>
              <p:nvPr/>
            </p:nvSpPr>
            <p:spPr>
              <a:xfrm>
                <a:off x="962765" y="1841018"/>
                <a:ext cx="7218470" cy="773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400" smtClean="0">
                          <a:latin typeface="Cambria Math"/>
                          <a:cs typeface="Times New Roman" panose="02020603050405020304" pitchFamily="18" charset="0"/>
                        </a:rPr>
                        <m:t>e</m:t>
                      </m:r>
                      <m:d>
                        <m:dPr>
                          <m:ctrlPr>
                            <a:rPr lang="fr-FR" sz="2400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2400" b="1" i="1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b="1" i="1"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FR" sz="2400" b="1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b="0" i="1"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r>
                            <a:rPr lang="fr-FR" sz="2400" b="0" i="0">
                              <a:latin typeface="Cambria Math"/>
                            </a:rPr>
                            <m:t>+</m:t>
                          </m:r>
                          <m:r>
                            <a:rPr lang="fr-FR" sz="2400" b="1" i="1">
                              <a:latin typeface="Cambria Math"/>
                            </a:rPr>
                            <m:t>𝒉</m:t>
                          </m:r>
                        </m:e>
                      </m:d>
                      <m:r>
                        <a:rPr lang="fr-FR" sz="2400">
                          <a:latin typeface="Cambria Math"/>
                        </a:rPr>
                        <m:t>≃</m:t>
                      </m:r>
                      <m:r>
                        <m:rPr>
                          <m:sty m:val="p"/>
                        </m:rPr>
                        <a:rPr lang="fr-FR" sz="2400" b="0" i="0">
                          <a:latin typeface="Cambria Math"/>
                          <a:cs typeface="Times New Roman" panose="02020603050405020304" pitchFamily="18" charset="0"/>
                        </a:rPr>
                        <m:t>e</m:t>
                      </m:r>
                      <m:d>
                        <m:dPr>
                          <m:ctrlPr>
                            <a:rPr lang="fr-FR" sz="2400" b="0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2400" b="0" i="1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b="1" i="1"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FR" sz="2400" b="1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b="0" i="1"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fr-FR" sz="2400" b="0" i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fr-FR" sz="2400" b="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sz="2400" b="1" i="1">
                              <a:latin typeface="Cambria Math"/>
                            </a:rPr>
                            <m:t>𝒉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fr-FR" sz="2400" b="1" i="0">
                              <a:latin typeface="Cambria Math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  <m:r>
                        <a:rPr lang="fr-FR" sz="2400" b="1" i="1">
                          <a:latin typeface="Cambria Math"/>
                        </a:rPr>
                        <m:t>𝜵</m:t>
                      </m:r>
                      <m:r>
                        <a:rPr lang="fr-FR" sz="2400" b="0" i="1">
                          <a:latin typeface="Cambria Math"/>
                          <a:cs typeface="Times New Roman" panose="02020603050405020304" pitchFamily="18" charset="0"/>
                        </a:rPr>
                        <m:t>𝑒</m:t>
                      </m:r>
                      <m:d>
                        <m:dPr>
                          <m:ctrlPr>
                            <a:rPr lang="fr-FR" sz="2400" b="0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2400" b="0" i="1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b="1" i="1"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FR" sz="2400" b="1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b="0" i="1"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fr-FR" sz="2400" b="0" i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fr-FR" sz="2400" b="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fr-FR" sz="2400" b="0" i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sz="2400" b="0" i="0">
                              <a:latin typeface="Cambria Math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fr-FR" sz="2400" b="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sz="2400" b="1" i="1">
                              <a:latin typeface="Cambria Math"/>
                            </a:rPr>
                            <m:t>𝒉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fr-FR" sz="2400" b="1" i="0">
                              <a:latin typeface="Cambria Math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fr-FR" sz="2400" b="0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2400" b="1" i="0">
                              <a:latin typeface="Cambria Math"/>
                              <a:cs typeface="Times New Roman" panose="02020603050405020304" pitchFamily="18" charset="0"/>
                            </a:rPr>
                            <m:t>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2400" b="0" i="0">
                              <a:latin typeface="Cambria Math"/>
                              <a:cs typeface="Times New Roman" panose="02020603050405020304" pitchFamily="18" charset="0"/>
                            </a:rPr>
                            <m:t>e</m:t>
                          </m:r>
                        </m:sub>
                      </m:sSub>
                      <m:d>
                        <m:dPr>
                          <m:ctrlPr>
                            <a:rPr lang="fr-FR" sz="2400" b="0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2400" b="0" i="1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b="1" i="1"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FR" sz="2400" b="1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b="0" i="1"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fr-FR" sz="2400" b="1" i="1">
                          <a:latin typeface="Cambria Math"/>
                        </a:rPr>
                        <m:t>𝒉</m:t>
                      </m:r>
                    </m:oMath>
                  </m:oMathPara>
                </a14:m>
                <a:endParaRPr lang="fr-FR" sz="24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765" y="1841018"/>
                <a:ext cx="7218470" cy="77390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75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noProof="0" dirty="0" smtClean="0"/>
              <a:t>Limitation of Newton Method</a:t>
            </a:r>
            <a:endParaRPr lang="en-US" noProof="0" dirty="0"/>
          </a:p>
        </p:txBody>
      </p:sp>
      <p:sp>
        <p:nvSpPr>
          <p:cNvPr id="3" name="Espace réservé du texte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fr-FR" sz="2200" b="0" i="0" u="none" strike="noStrike" kern="1200">
                <a:ln>
                  <a:noFill/>
                </a:ln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fr-FR" sz="2200" b="0" i="0" u="none" strike="noStrike" kern="1200">
                <a:ln>
                  <a:noFill/>
                </a:ln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9pPr>
          </a:lstStyle>
          <a:p>
            <a:pPr lvl="0"/>
            <a:r>
              <a:rPr lang="en-US" sz="3200" noProof="0" dirty="0" smtClean="0"/>
              <a:t>If the Hessian is not semi positive-definite</a:t>
            </a:r>
          </a:p>
          <a:p>
            <a:pPr lvl="1" rtl="0" hangingPunct="0"/>
            <a:r>
              <a:rPr lang="en-US" sz="2800" noProof="0" dirty="0" smtClean="0"/>
              <a:t>Each step increase the error !</a:t>
            </a:r>
          </a:p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187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noProof="0" dirty="0" smtClean="0"/>
              <a:t>Gradient Descent</a:t>
            </a:r>
            <a:endParaRPr lang="en-US" noProof="0" dirty="0"/>
          </a:p>
        </p:txBody>
      </p:sp>
      <p:sp>
        <p:nvSpPr>
          <p:cNvPr id="3" name="Espace réservé du texte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fr-FR" sz="2200" b="0" i="0" u="none" strike="noStrike" kern="1200">
                <a:ln>
                  <a:noFill/>
                </a:ln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fr-FR" sz="2200" b="0" i="0" u="none" strike="noStrike" kern="1200">
                <a:ln>
                  <a:noFill/>
                </a:ln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9pPr>
          </a:lstStyle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3200" noProof="0" dirty="0" smtClean="0"/>
              <a:t>Follow the inclination of the function</a:t>
            </a:r>
          </a:p>
          <a:p>
            <a:pPr lvl="1"/>
            <a:r>
              <a:rPr lang="en-US" sz="2800" dirty="0" smtClean="0"/>
              <a:t>Inclination = slope = </a:t>
            </a:r>
            <a:r>
              <a:rPr lang="en-US" sz="2800" noProof="0" dirty="0" smtClean="0"/>
              <a:t>gradient</a:t>
            </a:r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3200" noProof="0" dirty="0" smtClean="0"/>
              <a:t>Compute how much in this direction</a:t>
            </a:r>
            <a:endParaRPr lang="en-US" sz="3200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>
                <a:spLocks noResize="1"/>
              </p:cNvSpPr>
              <p:nvPr/>
            </p:nvSpPr>
            <p:spPr>
              <a:xfrm>
                <a:off x="434095" y="3011167"/>
                <a:ext cx="8275811" cy="5063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sz="2400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fr-FR" sz="2400" b="1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2400" b="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fr-FR" sz="2400" b="0" i="0">
                                  <a:latin typeface="Cambria Math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a:rPr lang="fr-FR" sz="2400" b="0" i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fr-FR" sz="2400" b="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sz="2400" b="1" i="0">
                              <a:latin typeface="Cambria Math"/>
                            </a:rPr>
                            <m:t>𝐱</m:t>
                          </m:r>
                        </m:e>
                        <m:sup>
                          <m:d>
                            <m:dPr>
                              <m:ctrlPr>
                                <a:rPr lang="fr-FR" sz="2400" b="1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2400" b="0" i="1">
                                  <a:latin typeface="Cambria Math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fr-FR" sz="2400" b="0" i="0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/>
                        </a:rPr>
                        <m:t>h</m:t>
                      </m:r>
                      <m:r>
                        <a:rPr lang="fr-FR" sz="2400" b="1" i="1">
                          <a:latin typeface="Cambria Math"/>
                        </a:rPr>
                        <m:t>𝜵</m:t>
                      </m:r>
                      <m:r>
                        <m:rPr>
                          <m:sty m:val="p"/>
                        </m:rPr>
                        <a:rPr lang="fr-FR" sz="2400" b="0" i="0">
                          <a:latin typeface="Cambria Math"/>
                          <a:cs typeface="Times New Roman" panose="02020603050405020304" pitchFamily="18" charset="0"/>
                        </a:rPr>
                        <m:t>e</m:t>
                      </m:r>
                      <m:d>
                        <m:dPr>
                          <m:ctrlPr>
                            <a:rPr lang="fr-FR" sz="2400" b="0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2400" b="0" i="1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b="1" i="1"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FR" sz="2400" b="1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b="0" i="1"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fr-FR" sz="2400" b="0" i="1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400" b="0" smtClean="0">
                          <a:latin typeface="Cambria Math"/>
                          <a:cs typeface="Times New Roman" panose="02020603050405020304" pitchFamily="18" charset="0"/>
                        </a:rPr>
                        <m:t>with</m:t>
                      </m:r>
                      <m:r>
                        <a:rPr lang="fr-FR" sz="2400" b="0" i="0" smtClean="0">
                          <a:latin typeface="Cambria Math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400" b="0" i="0">
                          <a:latin typeface="Cambria Math"/>
                        </a:rPr>
                        <m:t>ρ</m:t>
                      </m:r>
                      <m:r>
                        <a:rPr lang="fr-FR" sz="2400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/>
                          <a:cs typeface="Times New Roman" panose="02020603050405020304" pitchFamily="18" charset="0"/>
                        </a:rPr>
                        <m:t>such</m:t>
                      </m:r>
                      <m:r>
                        <a:rPr lang="fr-FR" sz="2400" b="0" i="0" smtClean="0">
                          <a:latin typeface="Cambria Math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400" b="0" i="0" smtClean="0">
                          <a:latin typeface="Cambria Math"/>
                          <a:cs typeface="Times New Roman" panose="02020603050405020304" pitchFamily="18" charset="0"/>
                        </a:rPr>
                        <m:t>as</m:t>
                      </m:r>
                      <m:r>
                        <a:rPr lang="fr-FR" sz="2400" b="0" i="0" smtClean="0">
                          <a:latin typeface="Cambria Math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400" b="0" i="0">
                          <a:latin typeface="Cambria Math"/>
                          <a:cs typeface="Times New Roman" panose="02020603050405020304" pitchFamily="18" charset="0"/>
                        </a:rPr>
                        <m:t>e</m:t>
                      </m:r>
                      <m:d>
                        <m:dPr>
                          <m:ctrlPr>
                            <a:rPr lang="fr-FR" sz="2400" b="0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2400" b="0" i="1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b="1" i="1"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FR" sz="2400" b="1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b="0" i="1">
                                      <a:latin typeface="Cambria Math"/>
                                    </a:rPr>
                                    <m:t>𝑘</m:t>
                                  </m:r>
                                  <m:r>
                                    <a:rPr lang="fr-FR" sz="2400" b="0" i="0">
                                      <a:latin typeface="Cambria Math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fr-FR" sz="2400" b="0" i="0">
                          <a:latin typeface="Cambria Math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fr-FR" sz="2400" b="0" i="0">
                          <a:latin typeface="Cambria Math"/>
                          <a:cs typeface="Times New Roman" panose="02020603050405020304" pitchFamily="18" charset="0"/>
                        </a:rPr>
                        <m:t>e</m:t>
                      </m:r>
                      <m:d>
                        <m:dPr>
                          <m:ctrlPr>
                            <a:rPr lang="fr-FR" sz="2400" b="0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2400" b="0" i="1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b="1" i="1"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FR" sz="2400" b="1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b="0" i="1"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r>
                            <a:rPr lang="fr-FR" sz="2400" b="1" i="1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fr-FR" sz="2400" b="1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95" y="3011167"/>
                <a:ext cx="8275811" cy="50639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>
                <a:spLocks noResize="1"/>
              </p:cNvSpPr>
              <p:nvPr/>
            </p:nvSpPr>
            <p:spPr>
              <a:xfrm>
                <a:off x="2807116" y="3583683"/>
                <a:ext cx="3521176" cy="5947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fr-FR" sz="2400" i="1" smtClean="0">
                              <a:latin typeface="Cambria Math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fr-FR" sz="2400">
                              <a:latin typeface="Cambria Math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/>
                            </a:rPr>
                            <m:t>h</m:t>
                          </m:r>
                        </m:lim>
                      </m:limLow>
                      <m:r>
                        <a:rPr lang="fr-FR" sz="2400" i="1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 sz="2400" i="1">
                          <a:latin typeface="Cambria Math"/>
                        </a:rPr>
                        <m:t>e</m:t>
                      </m:r>
                      <m:d>
                        <m:dPr>
                          <m:ctrlPr>
                            <a:rPr lang="fr-FR" sz="24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2400" b="1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fr-FR" sz="2400" b="1" i="1"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FR" sz="2400" b="1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b="0" i="1"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r>
                            <a:rPr lang="fr-FR" sz="2400" b="0" i="0">
                              <a:latin typeface="Cambria Math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/>
                            </a:rPr>
                            <m:t>h</m:t>
                          </m:r>
                          <m:r>
                            <a:rPr lang="fr-FR" sz="2400" b="1" i="1">
                              <a:latin typeface="Cambria Math"/>
                            </a:rPr>
                            <m:t>𝜵</m:t>
                          </m:r>
                          <m:r>
                            <m:rPr>
                              <m:sty m:val="p"/>
                            </m:rPr>
                            <a:rPr lang="fr-FR" sz="2400" b="0" i="0">
                              <a:latin typeface="Cambria Math"/>
                            </a:rPr>
                            <m:t>e</m:t>
                          </m:r>
                          <m:d>
                            <m:dPr>
                              <m:ctrlPr>
                                <a:rPr lang="fr-FR" sz="2400" b="0" i="1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sz="2400" b="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fr-FR" sz="2400" b="1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400" b="0" i="1">
                                          <a:latin typeface="Cambria Math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fr-FR" sz="2400" b="0" i="1">
                                  <a:latin typeface="Cambria Math"/>
                                </a:rPr>
                                <m:t>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fr-FR" sz="2400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116" y="3583683"/>
                <a:ext cx="3521176" cy="59475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>
                <a:spLocks noResize="1"/>
              </p:cNvSpPr>
              <p:nvPr/>
            </p:nvSpPr>
            <p:spPr>
              <a:xfrm>
                <a:off x="186046" y="4205533"/>
                <a:ext cx="8771908" cy="7157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2400" smtClean="0">
                              <a:latin typeface="Cambria Math"/>
                            </a:rPr>
                            <m:t>𝜕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/>
                            </a:rPr>
                            <m:t>h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fr-FR" sz="2400" i="1">
                          <a:latin typeface="Cambria Math"/>
                          <a:cs typeface="Times New Roman" panose="02020603050405020304" pitchFamily="18" charset="0"/>
                        </a:rPr>
                        <m:t>e</m:t>
                      </m:r>
                      <m:d>
                        <m:dPr>
                          <m:ctrlPr>
                            <a:rPr lang="fr-FR" sz="2400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2400" b="1" i="1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b="1" i="1"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FR" sz="2400" b="1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b="0" i="1"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r>
                            <a:rPr lang="fr-FR" sz="2400" b="0" i="0">
                              <a:latin typeface="Cambria Math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/>
                            </a:rPr>
                            <m:t>h</m:t>
                          </m:r>
                          <m:r>
                            <a:rPr lang="fr-FR" sz="2400" b="1" i="1">
                              <a:latin typeface="Cambria Math"/>
                            </a:rPr>
                            <m:t>𝜵</m:t>
                          </m:r>
                          <m:r>
                            <m:rPr>
                              <m:sty m:val="p"/>
                            </m:rPr>
                            <a:rPr lang="fr-FR" sz="2400" b="0" i="0">
                              <a:latin typeface="Cambria Math"/>
                              <a:cs typeface="Times New Roman" panose="02020603050405020304" pitchFamily="18" charset="0"/>
                            </a:rPr>
                            <m:t>e</m:t>
                          </m:r>
                          <m:d>
                            <m:dPr>
                              <m:ctrlPr>
                                <a:rPr lang="fr-FR" sz="2400" b="0" i="1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sz="2400" b="0" i="1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fr-FR" sz="2400" b="1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400" b="0" i="1">
                                          <a:latin typeface="Cambria Math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fr-FR" sz="2400" b="0" i="1">
                                  <a:latin typeface="Cambria Math"/>
                                </a:rPr>
                                <m:t> </m:t>
                              </m:r>
                            </m:e>
                          </m:d>
                        </m:e>
                      </m:d>
                      <m:r>
                        <a:rPr lang="fr-FR" sz="2400" b="0" i="0">
                          <a:latin typeface="Cambria Math"/>
                        </a:rPr>
                        <m:t>=0=</m:t>
                      </m:r>
                      <m:sSup>
                        <m:sSupPr>
                          <m:ctrlPr>
                            <a:rPr lang="fr-FR" sz="2400" b="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2400" b="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2400" b="1" i="1">
                                  <a:latin typeface="Cambria Math"/>
                                </a:rPr>
                                <m:t>𝜵</m:t>
                              </m:r>
                              <m:r>
                                <m:rPr>
                                  <m:sty m:val="p"/>
                                </m:rPr>
                                <a:rPr lang="fr-FR" sz="2400" b="0" i="0">
                                  <a:latin typeface="Cambria Math"/>
                                  <a:cs typeface="Times New Roman" panose="02020603050405020304" pitchFamily="18" charset="0"/>
                                </a:rPr>
                                <m:t>e</m:t>
                              </m:r>
                              <m:d>
                                <m:dPr>
                                  <m:ctrlPr>
                                    <a:rPr lang="fr-FR" sz="2400" b="0" i="1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fr-FR" sz="2400" b="0" i="1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400" b="1" i="1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fr-FR" sz="2400" b="1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400" b="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fr-FR" sz="2400" b="0" i="1">
                                      <a:latin typeface="Cambria Math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fr-FR" sz="2400" b="0" i="0">
                              <a:latin typeface="Cambria Math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p>
                      <m:r>
                        <a:rPr lang="fr-FR" sz="2400" b="1" i="1">
                          <a:latin typeface="Cambria Math"/>
                        </a:rPr>
                        <m:t>𝜵</m:t>
                      </m:r>
                      <m:r>
                        <m:rPr>
                          <m:sty m:val="p"/>
                        </m:rPr>
                        <a:rPr lang="fr-FR" sz="2400" b="0" i="1">
                          <a:latin typeface="Cambria Math"/>
                          <a:cs typeface="Times New Roman" panose="02020603050405020304" pitchFamily="18" charset="0"/>
                        </a:rPr>
                        <m:t>e</m:t>
                      </m:r>
                      <m:d>
                        <m:dPr>
                          <m:ctrlPr>
                            <a:rPr lang="fr-FR" sz="2400" b="0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2400" b="0" i="1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b="1" i="1"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FR" sz="2400" b="1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b="0" i="1"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r>
                            <a:rPr lang="fr-FR" sz="2400" b="0" i="0">
                              <a:latin typeface="Cambria Math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/>
                            </a:rPr>
                            <m:t>h</m:t>
                          </m:r>
                          <m:r>
                            <a:rPr lang="fr-FR" sz="2400" b="1" i="1">
                              <a:latin typeface="Cambria Math"/>
                            </a:rPr>
                            <m:t>𝜵</m:t>
                          </m:r>
                          <m:r>
                            <m:rPr>
                              <m:sty m:val="p"/>
                            </m:rPr>
                            <a:rPr lang="fr-FR" sz="2400" b="0" i="0">
                              <a:latin typeface="Cambria Math"/>
                              <a:cs typeface="Times New Roman" panose="02020603050405020304" pitchFamily="18" charset="0"/>
                            </a:rPr>
                            <m:t>e</m:t>
                          </m:r>
                          <m:d>
                            <m:dPr>
                              <m:ctrlPr>
                                <a:rPr lang="fr-FR" sz="2400" b="0" i="1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sz="2400" b="0" i="1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fr-FR" sz="2400" b="1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400" b="0" i="1">
                                          <a:latin typeface="Cambria Math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fr-FR" sz="2400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46" y="4205533"/>
                <a:ext cx="8771908" cy="71575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>
                <a:spLocks noResize="1"/>
              </p:cNvSpPr>
              <p:nvPr/>
            </p:nvSpPr>
            <p:spPr>
              <a:xfrm>
                <a:off x="784800" y="4957870"/>
                <a:ext cx="7574400" cy="14020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4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sz="2400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fr-FR" sz="2400" b="1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2400" b="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fr-FR" sz="2400" b="0" i="0">
                                  <a:latin typeface="Cambria Math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a:rPr lang="fr-FR" sz="2400" b="0" i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fr-FR" sz="2400" b="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sz="2400" b="1" i="1">
                              <a:latin typeface="Cambria Math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fr-FR" sz="2400" b="1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2400" b="0" i="1">
                                  <a:latin typeface="Cambria Math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fr-FR" sz="2400" b="0" i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fr-FR" sz="2400" b="0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fr-FR" sz="24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FR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b="1" i="1">
                                      <a:latin typeface="Cambria Math"/>
                                    </a:rPr>
                                    <m:t>𝜵</m:t>
                                  </m:r>
                                  <m:r>
                                    <m:rPr>
                                      <m:nor/>
                                    </m:rPr>
                                    <a:rPr lang="fr-FR" sz="2400">
                                      <a:latin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e</m:t>
                                  </m:r>
                                  <m:d>
                                    <m:dPr>
                                      <m:ctrlPr>
                                        <a:rPr lang="fr-FR" sz="2400" i="1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fr-FR" sz="2400" i="1">
                                              <a:latin typeface="Cambria Math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fr-FR" sz="2400" b="1">
                                              <a:latin typeface="Cambria Math"/>
                                            </a:rPr>
                                            <m:t>𝐱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fr-FR" sz="2400" b="1" i="1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sz="2400" i="1">
                                                  <a:latin typeface="Cambria Math"/>
                                                </a:rPr>
                                                <m:t>𝑘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fr-FR" sz="2400">
                                  <a:latin typeface="Cambria Math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fr-FR" sz="2400" b="1" i="1">
                              <a:latin typeface="Cambria Math"/>
                            </a:rPr>
                            <m:t>𝜵</m:t>
                          </m:r>
                          <m:r>
                            <m:rPr>
                              <m:nor/>
                            </m:rPr>
                            <a:rPr lang="fr-FR" sz="24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e</m:t>
                          </m:r>
                          <m:d>
                            <m:dPr>
                              <m:ctrlPr>
                                <a:rPr lang="fr-FR" sz="2400" i="1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sz="2400" i="1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fr-FR" sz="2400" b="1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fr-FR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fr-FR" sz="24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b="1" i="0">
                                      <a:latin typeface="Cambria Math"/>
                                    </a:rPr>
                                    <m:t>𝛁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2400" b="0" i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e</m:t>
                                  </m:r>
                                  <m:d>
                                    <m:dPr>
                                      <m:ctrlPr>
                                        <a:rPr lang="fr-FR" sz="2400" b="0" i="1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fr-FR" sz="2400" b="0" i="1">
                                              <a:latin typeface="Cambria Math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fr-FR" sz="2400" b="1" i="1">
                                              <a:latin typeface="Cambria Math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fr-FR" sz="2400" b="1" i="1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sz="2400" b="0" i="1">
                                                  <a:latin typeface="Cambria Math"/>
                                                </a:rPr>
                                                <m:t>𝑘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fr-FR" sz="2400">
                                  <a:latin typeface="Cambria Math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</m:sup>
                          </m:sSup>
                          <m:sSub>
                            <m:sSubPr>
                              <m:ctrlPr>
                                <a:rPr lang="fr-FR" sz="2400" b="0" i="1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1" i="0">
                                  <a:latin typeface="Cambria Math"/>
                                  <a:cs typeface="Times New Roman" panose="02020603050405020304" pitchFamily="18" charset="0"/>
                                </a:rPr>
                                <m:t>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sz="2400" b="0" i="0">
                                  <a:latin typeface="Cambria Math"/>
                                  <a:cs typeface="Times New Roman" panose="02020603050405020304" pitchFamily="18" charset="0"/>
                                </a:rPr>
                                <m:t>e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400" b="0" i="1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sz="2400" b="0" i="1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fr-FR" sz="2400" b="1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400" b="0" i="1">
                                          <a:latin typeface="Cambria Math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fr-FR" sz="2400" b="1" i="1">
                              <a:latin typeface="Cambria Math"/>
                            </a:rPr>
                            <m:t>𝜵</m:t>
                          </m:r>
                          <m:r>
                            <m:rPr>
                              <m:sty m:val="p"/>
                            </m:rPr>
                            <a:rPr lang="fr-FR" sz="2400" b="0" i="0">
                              <a:latin typeface="Cambria Math"/>
                              <a:cs typeface="Times New Roman" panose="02020603050405020304" pitchFamily="18" charset="0"/>
                            </a:rPr>
                            <m:t>e</m:t>
                          </m:r>
                          <m:d>
                            <m:dPr>
                              <m:ctrlPr>
                                <a:rPr lang="fr-FR" sz="2400" b="0" i="1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sz="2400" b="0" i="1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fr-FR" sz="2400" b="1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sz="2400" b="0" i="1">
                                          <a:latin typeface="Cambria Math"/>
                                        </a:rPr>
                                        <m:t>𝑘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fr-FR" sz="2400" b="0" i="1">
                              <a:latin typeface="Cambria Math"/>
                            </a:rPr>
                            <m:t> </m:t>
                          </m:r>
                        </m:den>
                      </m:f>
                      <m:r>
                        <a:rPr lang="fr-FR" sz="2400" b="0" i="0">
                          <a:latin typeface="Cambria Math"/>
                        </a:rPr>
                        <m:t> </m:t>
                      </m:r>
                      <m:r>
                        <a:rPr lang="fr-FR" sz="2400" b="1" i="1">
                          <a:latin typeface="Cambria Math"/>
                        </a:rPr>
                        <m:t>𝜵</m:t>
                      </m:r>
                      <m:r>
                        <m:rPr>
                          <m:sty m:val="p"/>
                        </m:rPr>
                        <a:rPr lang="fr-FR" sz="2400" b="0" i="1">
                          <a:latin typeface="Cambria Math"/>
                          <a:cs typeface="Times New Roman" panose="02020603050405020304" pitchFamily="18" charset="0"/>
                        </a:rPr>
                        <m:t>e</m:t>
                      </m:r>
                      <m:d>
                        <m:dPr>
                          <m:ctrlPr>
                            <a:rPr lang="fr-FR" sz="2400" b="0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2400" b="0" i="1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400" b="1" i="1"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FR" sz="2400" b="1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fr-FR" sz="2400" b="0" i="1"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fr-FR" sz="2400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00" y="4957870"/>
                <a:ext cx="7574400" cy="140209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965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noProof="0" dirty="0" smtClean="0"/>
              <a:t>Gradient Descent</a:t>
            </a:r>
            <a:endParaRPr lang="en-US" noProof="0" dirty="0"/>
          </a:p>
        </p:txBody>
      </p:sp>
      <p:sp>
        <p:nvSpPr>
          <p:cNvPr id="3" name="Espace réservé du texte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fr-FR" sz="2200" b="0" i="0" u="none" strike="noStrike" kern="1200">
                <a:ln>
                  <a:noFill/>
                </a:ln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fr-FR" sz="2200" b="0" i="0" u="none" strike="noStrike" kern="1200">
                <a:ln>
                  <a:noFill/>
                </a:ln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9pPr>
          </a:lstStyle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3200" noProof="0" dirty="0" smtClean="0"/>
              <a:t>Follow the inclination of the function</a:t>
            </a:r>
          </a:p>
          <a:p>
            <a:pPr lvl="1"/>
            <a:r>
              <a:rPr lang="en-US" sz="2800" dirty="0" smtClean="0"/>
              <a:t>Inclination = slope = </a:t>
            </a:r>
            <a:r>
              <a:rPr lang="en-US" sz="2800" noProof="0" dirty="0" smtClean="0"/>
              <a:t>gradient</a:t>
            </a:r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3200" noProof="0" dirty="0" smtClean="0"/>
              <a:t>Compute how much in this direction</a:t>
            </a:r>
            <a:endParaRPr lang="en-US" sz="3200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>
                <a:spLocks noResize="1"/>
              </p:cNvSpPr>
              <p:nvPr/>
            </p:nvSpPr>
            <p:spPr>
              <a:xfrm>
                <a:off x="603757" y="3690168"/>
                <a:ext cx="7936487" cy="16925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32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sz="3200" b="1" i="1" smtClean="0">
                              <a:latin typeface="Cambria Math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fr-FR" sz="3200" b="1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3200" b="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fr-FR" sz="3200" b="0" i="0">
                                  <a:latin typeface="Cambria Math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a:rPr lang="fr-FR" sz="3200" b="0" i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fr-FR" sz="3200" b="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sz="3200" b="1" i="1">
                              <a:latin typeface="Cambria Math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fr-FR" sz="3200" b="1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3200" b="0" i="1">
                                  <a:latin typeface="Cambria Math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fr-FR" sz="3200" b="0" i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fr-FR" sz="3200" b="0" i="1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fr-FR" sz="3200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fr-FR" sz="32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fr-FR" sz="3200" b="1" i="1">
                                      <a:latin typeface="Cambria Math"/>
                                    </a:rPr>
                                    <m:t>𝜵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320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e</m:t>
                                  </m:r>
                                  <m:d>
                                    <m:dPr>
                                      <m:ctrlPr>
                                        <a:rPr lang="fr-FR" sz="3200" i="1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fr-FR" sz="3200" b="1" i="1">
                                              <a:latin typeface="Cambria Math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fr-FR" sz="3200" b="1" i="1">
                                              <a:latin typeface="Cambria Math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fr-FR" sz="3200" b="1" i="1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sz="3200" i="1">
                                                  <a:latin typeface="Cambria Math"/>
                                                </a:rPr>
                                                <m:t>𝑘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fr-FR" sz="32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fr-FR" sz="32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fr-FR" sz="3200" b="1" i="1">
                                  <a:latin typeface="Cambria Math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fr-FR" sz="32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fr-FR" sz="3200" b="1" i="1">
                                      <a:latin typeface="Cambria Math"/>
                                    </a:rPr>
                                    <m:t>𝜵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fr-FR" sz="320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e</m:t>
                                  </m:r>
                                  <m:d>
                                    <m:dPr>
                                      <m:ctrlPr>
                                        <a:rPr lang="fr-FR" sz="3200" i="1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fr-FR" sz="3200" b="1" i="1">
                                              <a:latin typeface="Cambria Math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fr-FR" sz="3200" b="1" i="1">
                                              <a:latin typeface="Cambria Math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fr-FR" sz="3200" b="1" i="1">
                                                  <a:latin typeface="Cambria Math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fr-FR" sz="3200" i="1">
                                                  <a:latin typeface="Cambria Math"/>
                                                </a:rPr>
                                                <m:t>𝑘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  <m:sub>
                              <m:sSub>
                                <m:sSubPr>
                                  <m:ctrlPr>
                                    <a:rPr lang="fr-FR" sz="32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3200" b="1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fr-FR" sz="320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e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3200" b="1" i="1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fr-FR" sz="3200" b="1" i="1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3200" b="1" i="1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fr-FR" sz="3200" b="1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32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sub>
                            <m:sup>
                              <m:r>
                                <a:rPr lang="fr-FR" sz="3200" i="1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fr-FR" sz="3200" b="0" i="0">
                          <a:latin typeface="Cambria Math"/>
                        </a:rPr>
                        <m:t> </m:t>
                      </m:r>
                      <m:r>
                        <a:rPr lang="fr-FR" sz="3200" b="1" i="1">
                          <a:latin typeface="Cambria Math"/>
                        </a:rPr>
                        <m:t>𝜵</m:t>
                      </m:r>
                      <m:r>
                        <a:rPr lang="fr-FR" sz="3200" b="0" i="1">
                          <a:latin typeface="Cambria Math"/>
                          <a:cs typeface="Times New Roman" panose="02020603050405020304" pitchFamily="18" charset="0"/>
                        </a:rPr>
                        <m:t>𝑒</m:t>
                      </m:r>
                      <m:d>
                        <m:dPr>
                          <m:ctrlPr>
                            <a:rPr lang="fr-FR" sz="3200" b="0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3200" b="0" i="1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3200" b="1" i="1"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FR" sz="3200" b="1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fr-FR" sz="3200" b="0" i="1"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fr-FR" sz="3200" b="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57" y="3690168"/>
                <a:ext cx="7936487" cy="169255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887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ours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26551" y="1446773"/>
            <a:ext cx="8490331" cy="396474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re 2"/>
          <p:cNvSpPr txBox="1">
            <a:spLocks noGrp="1"/>
          </p:cNvSpPr>
          <p:nvPr>
            <p:ph type="title"/>
          </p:nvPr>
        </p:nvSpPr>
        <p:spPr>
          <a:xfrm>
            <a:off x="1314450" y="242311"/>
            <a:ext cx="7372350" cy="532966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/>
              <a:t>Gradient Descent</a:t>
            </a:r>
            <a:endParaRPr lang="en-US" noProof="0" dirty="0"/>
          </a:p>
        </p:txBody>
      </p:sp>
      <p:sp>
        <p:nvSpPr>
          <p:cNvPr id="4" name="Forme libre 3"/>
          <p:cNvSpPr/>
          <p:nvPr/>
        </p:nvSpPr>
        <p:spPr>
          <a:xfrm>
            <a:off x="6824267" y="1956900"/>
            <a:ext cx="254383" cy="25473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vert="horz" wrap="none" lIns="81639" tIns="42452" rIns="81639" bIns="42452" anchor="ctr" anchorCtr="0" compatLnSpc="0"/>
          <a:lstStyle/>
          <a:p>
            <a:pPr hangingPunct="0"/>
            <a:endParaRPr lang="fr-FR" sz="1600">
              <a:latin typeface="Albany AMT" pitchFamily="18"/>
              <a:ea typeface="宋体" pitchFamily="2"/>
              <a:cs typeface="Lohit Hindi" pitchFamily="2"/>
            </a:endParaRPr>
          </a:p>
        </p:txBody>
      </p:sp>
      <p:sp>
        <p:nvSpPr>
          <p:cNvPr id="5" name="Forme libre 4"/>
          <p:cNvSpPr/>
          <p:nvPr/>
        </p:nvSpPr>
        <p:spPr>
          <a:xfrm>
            <a:off x="5943232" y="2090147"/>
            <a:ext cx="979326" cy="228577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000" h="7000" fill="none">
                <a:moveTo>
                  <a:pt x="3000" y="0"/>
                </a:moveTo>
                <a:lnTo>
                  <a:pt x="0" y="7000"/>
                </a:lnTo>
              </a:path>
            </a:pathLst>
          </a:custGeom>
          <a:noFill/>
          <a:ln w="36000">
            <a:solidFill>
              <a:srgbClr val="000000"/>
            </a:solidFill>
            <a:prstDash val="solid"/>
          </a:ln>
        </p:spPr>
        <p:txBody>
          <a:bodyPr vert="horz" wrap="none" lIns="97967" tIns="57147" rIns="97967" bIns="57147" anchor="ctr" anchorCtr="0" compatLnSpc="0"/>
          <a:lstStyle/>
          <a:p>
            <a:pPr hangingPunct="0"/>
            <a:endParaRPr lang="fr-FR" sz="1600">
              <a:latin typeface="Albany AMT" pitchFamily="18"/>
              <a:ea typeface="宋体" pitchFamily="2"/>
              <a:cs typeface="Lohit Hindi" pitchFamily="2"/>
            </a:endParaRPr>
          </a:p>
        </p:txBody>
      </p:sp>
      <p:sp>
        <p:nvSpPr>
          <p:cNvPr id="6" name="Forme libre 5"/>
          <p:cNvSpPr/>
          <p:nvPr/>
        </p:nvSpPr>
        <p:spPr>
          <a:xfrm>
            <a:off x="6314520" y="3103868"/>
            <a:ext cx="254057" cy="25473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FF"/>
          </a:solidFill>
          <a:ln>
            <a:noFill/>
            <a:prstDash val="solid"/>
          </a:ln>
        </p:spPr>
        <p:txBody>
          <a:bodyPr vert="horz" wrap="none" lIns="81639" tIns="42452" rIns="81639" bIns="42452" anchor="ctr" anchorCtr="0" compatLnSpc="0"/>
          <a:lstStyle/>
          <a:p>
            <a:pPr hangingPunct="0"/>
            <a:endParaRPr lang="fr-FR" sz="1600">
              <a:latin typeface="Albany AMT" pitchFamily="18"/>
              <a:ea typeface="宋体" pitchFamily="2"/>
              <a:cs typeface="Lohit Hindi" pitchFamily="2"/>
            </a:endParaRPr>
          </a:p>
        </p:txBody>
      </p:sp>
      <p:sp>
        <p:nvSpPr>
          <p:cNvPr id="7" name="Forme libre 6"/>
          <p:cNvSpPr/>
          <p:nvPr/>
        </p:nvSpPr>
        <p:spPr>
          <a:xfrm>
            <a:off x="2743030" y="1828878"/>
            <a:ext cx="3657047" cy="1371332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200" h="4200" fill="none">
                <a:moveTo>
                  <a:pt x="11200" y="4200"/>
                </a:moveTo>
                <a:lnTo>
                  <a:pt x="0" y="0"/>
                </a:lnTo>
              </a:path>
            </a:pathLst>
          </a:custGeom>
          <a:noFill/>
          <a:ln w="36000">
            <a:solidFill>
              <a:srgbClr val="0000FF"/>
            </a:solidFill>
            <a:prstDash val="solid"/>
          </a:ln>
        </p:spPr>
        <p:txBody>
          <a:bodyPr vert="horz" wrap="none" lIns="97967" tIns="57147" rIns="97967" bIns="57147" anchor="ctr" anchorCtr="0" compatLnSpc="0"/>
          <a:lstStyle/>
          <a:p>
            <a:pPr hangingPunct="0"/>
            <a:endParaRPr lang="fr-FR" sz="1600">
              <a:latin typeface="Albany AMT" pitchFamily="18"/>
              <a:ea typeface="宋体" pitchFamily="2"/>
              <a:cs typeface="Lohit Hindi" pitchFamily="2"/>
            </a:endParaRPr>
          </a:p>
        </p:txBody>
      </p:sp>
      <p:sp>
        <p:nvSpPr>
          <p:cNvPr id="8" name="Forme libre 7"/>
          <p:cNvSpPr/>
          <p:nvPr/>
        </p:nvSpPr>
        <p:spPr>
          <a:xfrm>
            <a:off x="5295027" y="2721437"/>
            <a:ext cx="254710" cy="25473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00FF"/>
          </a:solidFill>
          <a:ln>
            <a:noFill/>
            <a:prstDash val="solid"/>
          </a:ln>
        </p:spPr>
        <p:txBody>
          <a:bodyPr vert="horz" wrap="none" lIns="81639" tIns="42452" rIns="81639" bIns="42452" anchor="ctr" anchorCtr="0" compatLnSpc="0"/>
          <a:lstStyle/>
          <a:p>
            <a:pPr hangingPunct="0"/>
            <a:endParaRPr lang="fr-FR" sz="1600">
              <a:latin typeface="Albany AMT" pitchFamily="18"/>
              <a:ea typeface="宋体" pitchFamily="2"/>
              <a:cs typeface="Lohit Hindi" pitchFamily="2"/>
            </a:endParaRPr>
          </a:p>
        </p:txBody>
      </p:sp>
      <p:sp>
        <p:nvSpPr>
          <p:cNvPr id="9" name="Forme libre 8"/>
          <p:cNvSpPr/>
          <p:nvPr/>
        </p:nvSpPr>
        <p:spPr>
          <a:xfrm>
            <a:off x="4637027" y="2808635"/>
            <a:ext cx="783395" cy="1501967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400" h="4600" fill="none">
                <a:moveTo>
                  <a:pt x="2400" y="0"/>
                </a:moveTo>
                <a:lnTo>
                  <a:pt x="0" y="4600"/>
                </a:lnTo>
              </a:path>
            </a:pathLst>
          </a:custGeom>
          <a:noFill/>
          <a:ln w="36000">
            <a:solidFill>
              <a:srgbClr val="FF00FF"/>
            </a:solidFill>
            <a:prstDash val="solid"/>
          </a:ln>
        </p:spPr>
        <p:txBody>
          <a:bodyPr vert="horz" wrap="none" lIns="97967" tIns="57147" rIns="97967" bIns="57147" anchor="ctr" anchorCtr="0" compatLnSpc="0"/>
          <a:lstStyle/>
          <a:p>
            <a:pPr hangingPunct="0"/>
            <a:endParaRPr lang="fr-FR" sz="1600">
              <a:latin typeface="Albany AMT" pitchFamily="18"/>
              <a:ea typeface="宋体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74988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/>
              <a:t>Gradient </a:t>
            </a:r>
            <a:r>
              <a:rPr lang="en-US" dirty="0" smtClean="0"/>
              <a:t>Descent : Convergence</a:t>
            </a:r>
            <a:endParaRPr lang="en-US" noProof="0" dirty="0">
              <a:solidFill>
                <a:srgbClr val="000000"/>
              </a:solidFill>
            </a:endParaRPr>
          </a:p>
        </p:txBody>
      </p:sp>
      <p:sp>
        <p:nvSpPr>
          <p:cNvPr id="3" name="Espace réservé du texte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fr-FR" sz="2200" b="0" i="0" u="none" strike="noStrike" kern="1200">
                <a:ln>
                  <a:noFill/>
                </a:ln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fr-FR" sz="2200" b="0" i="0" u="none" strike="noStrike" kern="1200">
                <a:ln>
                  <a:noFill/>
                </a:ln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9pPr>
          </a:lstStyle>
          <a:p>
            <a:pPr lvl="0"/>
            <a:r>
              <a:rPr lang="en-US" sz="3200" i="1" noProof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3200" noProof="0" dirty="0" smtClean="0"/>
              <a:t>:condition number of the Hessian</a:t>
            </a:r>
          </a:p>
          <a:p>
            <a:pPr lvl="1"/>
            <a:r>
              <a:rPr lang="en-US" sz="2600" noProof="0" dirty="0" smtClean="0"/>
              <a:t>Convergence</a:t>
            </a:r>
            <a:endParaRPr lang="en-US" b="1" dirty="0" smtClean="0"/>
          </a:p>
          <a:p>
            <a:pPr lvl="3"/>
            <a:endParaRPr lang="en-US" sz="2800" noProof="0" dirty="0" smtClean="0"/>
          </a:p>
          <a:p>
            <a:pPr lvl="3"/>
            <a:endParaRPr lang="en-US" sz="3000" noProof="0" dirty="0" smtClean="0"/>
          </a:p>
          <a:p>
            <a:pPr lvl="3"/>
            <a:endParaRPr lang="en-US" sz="3000" noProof="0" dirty="0" smtClean="0"/>
          </a:p>
          <a:p>
            <a:pPr lvl="0"/>
            <a:r>
              <a:rPr lang="en-US" sz="3200" b="1" noProof="0" dirty="0" smtClean="0">
                <a:solidFill>
                  <a:schemeClr val="accent1">
                    <a:lumMod val="75000"/>
                  </a:schemeClr>
                </a:solidFill>
              </a:rPr>
              <a:t>Starting point is very important</a:t>
            </a:r>
          </a:p>
          <a:p>
            <a:pPr lvl="1" rtl="0" hangingPunct="0"/>
            <a:r>
              <a:rPr lang="en-US" sz="2800" noProof="0" dirty="0" smtClean="0"/>
              <a:t>As close as possible to the solution</a:t>
            </a:r>
          </a:p>
          <a:p>
            <a:pPr lvl="0"/>
            <a:r>
              <a:rPr lang="en-US" sz="3200" noProof="0" dirty="0" smtClean="0"/>
              <a:t>Remaining question</a:t>
            </a:r>
          </a:p>
          <a:p>
            <a:pPr lvl="1" rtl="0" hangingPunct="0"/>
            <a:r>
              <a:rPr lang="en-US" sz="2800" noProof="0" dirty="0" smtClean="0"/>
              <a:t>What is the best direction ?</a:t>
            </a:r>
            <a:endParaRPr lang="en-US" sz="2800" noProof="0" dirty="0"/>
          </a:p>
        </p:txBody>
      </p:sp>
      <p:sp>
        <p:nvSpPr>
          <p:cNvPr id="4" name="ZoneTexte 3"/>
          <p:cNvSpPr txBox="1">
            <a:spLocks noResize="1"/>
          </p:cNvSpPr>
          <p:nvPr/>
        </p:nvSpPr>
        <p:spPr>
          <a:xfrm>
            <a:off x="3182558" y="2247517"/>
            <a:ext cx="3647903" cy="1552930"/>
          </a:xfrm>
          <a:prstGeom prst="rect">
            <a:avLst/>
          </a:prstGeom>
          <a:noFill/>
          <a:ln>
            <a:noFill/>
          </a:ln>
        </p:spPr>
        <p:txBody>
          <a:bodyPr vert="horz" wrap="none" lIns="81639" tIns="42452" rIns="81639" bIns="42452" anchor="t" anchorCtr="0" compatLnSpc="0">
            <a:noAutofit/>
          </a:bodyPr>
          <a:lstStyle/>
          <a:p>
            <a:pPr hangingPunct="0"/>
            <a:endParaRPr lang="fr-FR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492599" y="2428362"/>
                <a:ext cx="6158802" cy="11545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>
                          <a:latin typeface="Cambria Math"/>
                        </a:rPr>
                        <m:t>∥</m:t>
                      </m:r>
                      <m:sSup>
                        <m:sSupPr>
                          <m:ctrlPr>
                            <a:rPr lang="fr-FR" sz="2800" b="1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sz="2800" b="1" i="1">
                              <a:latin typeface="Cambria Math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fr-FR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2800" i="1">
                                  <a:latin typeface="Cambria Math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sSub>
                        <m:sSubPr>
                          <m:ctrlPr>
                            <a:rPr lang="fr-FR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2800">
                              <a:latin typeface="Cambria Math"/>
                            </a:rPr>
                            <m:t>−</m:t>
                          </m:r>
                          <m:r>
                            <a:rPr lang="fr-FR" sz="2800" b="1" i="1">
                              <a:latin typeface="Cambria Math"/>
                            </a:rPr>
                            <m:t>𝒙</m:t>
                          </m:r>
                          <m:r>
                            <a:rPr lang="fr-FR" sz="2800">
                              <a:latin typeface="Cambria Math"/>
                            </a:rPr>
                            <m:t>∥</m:t>
                          </m:r>
                        </m:e>
                        <m:sub>
                          <m:r>
                            <a:rPr lang="fr-FR" sz="2800" b="1">
                              <a:latin typeface="Cambria Math"/>
                            </a:rPr>
                            <m:t>𝐇</m:t>
                          </m:r>
                        </m:sub>
                      </m:sSub>
                      <m:r>
                        <a:rPr lang="fr-FR" sz="2800">
                          <a:latin typeface="Cambria Math"/>
                        </a:rPr>
                        <m:t>≤</m:t>
                      </m:r>
                      <m:r>
                        <a:rPr lang="fr-FR" sz="2800" i="1">
                          <a:latin typeface="Cambria Math"/>
                        </a:rPr>
                        <m:t> </m:t>
                      </m:r>
                      <m:sSup>
                        <m:sSupPr>
                          <m:ctrlPr>
                            <a:rPr lang="fr-FR" sz="28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2800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28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FR" sz="2800" i="1">
                                      <a:latin typeface="Cambria Math"/>
                                    </a:rPr>
                                    <m:t>𝐾</m:t>
                                  </m:r>
                                  <m:r>
                                    <a:rPr lang="fr-FR" sz="2800">
                                      <a:latin typeface="Cambria Math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fr-FR" sz="2800" i="1">
                                      <a:latin typeface="Cambria Math"/>
                                    </a:rPr>
                                    <m:t>𝐾</m:t>
                                  </m:r>
                                  <m:r>
                                    <a:rPr lang="fr-FR" sz="2800">
                                      <a:latin typeface="Cambria Math"/>
                                    </a:rPr>
                                    <m:t>+1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sz="2800" i="1">
                              <a:latin typeface="Cambria Math"/>
                            </a:rPr>
                            <m:t>𝑘</m:t>
                          </m:r>
                        </m:sup>
                      </m:sSup>
                      <m:r>
                        <a:rPr lang="fr-FR" sz="2800" i="1">
                          <a:latin typeface="Cambria Math"/>
                        </a:rPr>
                        <m:t> </m:t>
                      </m:r>
                      <m:r>
                        <a:rPr lang="fr-FR" sz="2800">
                          <a:latin typeface="Cambria Math"/>
                        </a:rPr>
                        <m:t>∥</m:t>
                      </m:r>
                      <m:sSup>
                        <m:sSupPr>
                          <m:ctrlPr>
                            <a:rPr lang="fr-FR" sz="2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sz="2800" b="1" i="1">
                              <a:latin typeface="Cambria Math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fr-FR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2800">
                                  <a:latin typeface="Cambria Math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fr-FR" sz="2800">
                          <a:latin typeface="Cambria Math"/>
                        </a:rPr>
                        <m:t>−</m:t>
                      </m:r>
                      <m:r>
                        <a:rPr lang="fr-FR" sz="2800" b="1">
                          <a:latin typeface="Cambria Math"/>
                        </a:rPr>
                        <m:t>𝐱</m:t>
                      </m:r>
                      <m:sSub>
                        <m:sSubPr>
                          <m:ctrlPr>
                            <a:rPr lang="fr-FR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2800">
                              <a:latin typeface="Cambria Math"/>
                            </a:rPr>
                            <m:t>∥</m:t>
                          </m:r>
                        </m:e>
                        <m:sub>
                          <m:r>
                            <a:rPr lang="fr-FR" sz="2800" b="1">
                              <a:latin typeface="Cambria Math"/>
                            </a:rPr>
                            <m:t>𝐇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599" y="2428362"/>
                <a:ext cx="6158802" cy="115454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365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noProof="0" dirty="0" smtClean="0"/>
              <a:t>Conjugate Gradient</a:t>
            </a:r>
            <a:endParaRPr lang="en-US" noProof="0" dirty="0"/>
          </a:p>
        </p:txBody>
      </p:sp>
      <p:sp>
        <p:nvSpPr>
          <p:cNvPr id="3" name="Espace réservé du texte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fr-FR" sz="2200" b="0" i="0" u="none" strike="noStrike" kern="1200">
                <a:ln>
                  <a:noFill/>
                </a:ln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fr-FR" sz="2200" b="0" i="0" u="none" strike="noStrike" kern="1200">
                <a:ln>
                  <a:noFill/>
                </a:ln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9pPr>
          </a:lstStyle>
          <a:p>
            <a:pPr lvl="0"/>
            <a:r>
              <a:rPr lang="en-US" sz="3200" noProof="0" dirty="0" smtClean="0"/>
              <a:t>Basis</a:t>
            </a:r>
          </a:p>
          <a:p>
            <a:pPr lvl="1" rtl="0" hangingPunct="0"/>
            <a:r>
              <a:rPr lang="en-US" sz="2800" b="1" noProof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800" noProof="0" dirty="0" smtClean="0"/>
              <a:t>: symmetric positive-definite</a:t>
            </a:r>
          </a:p>
          <a:p>
            <a:pPr lvl="1" rtl="0" hangingPunct="0"/>
            <a:r>
              <a:rPr lang="en-US" sz="2800" noProof="0" dirty="0" smtClean="0"/>
              <a:t>Selecting pseudo-orthogonal direction</a:t>
            </a:r>
            <a:endParaRPr lang="en-US" noProof="0" dirty="0" smtClean="0"/>
          </a:p>
          <a:p>
            <a:pPr lvl="0"/>
            <a:r>
              <a:rPr lang="en-US" sz="3200" noProof="0" dirty="0" smtClean="0"/>
              <a:t>For each step</a:t>
            </a:r>
          </a:p>
          <a:p>
            <a:pPr lvl="1" rtl="0" hangingPunct="0"/>
            <a:r>
              <a:rPr lang="en-US" sz="2800" noProof="0" dirty="0" smtClean="0"/>
              <a:t>Orthogonal direction (Gram-Schmidt)</a:t>
            </a:r>
          </a:p>
          <a:p>
            <a:pPr lvl="1" rtl="0" hangingPunct="0"/>
            <a:endParaRPr lang="en-US" sz="2800" noProof="0" dirty="0" smtClean="0"/>
          </a:p>
          <a:p>
            <a:pPr lvl="1" rtl="0" hangingPunct="0"/>
            <a:endParaRPr lang="en-US" sz="2800" noProof="0" dirty="0" smtClean="0"/>
          </a:p>
          <a:p>
            <a:pPr lvl="1" rtl="0" hangingPunct="0"/>
            <a:r>
              <a:rPr lang="en-US" sz="2800" noProof="0" dirty="0" smtClean="0"/>
              <a:t>New step</a:t>
            </a:r>
            <a:endParaRPr lang="en-US" sz="2800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>
                <a:spLocks noResize="1"/>
              </p:cNvSpPr>
              <p:nvPr/>
            </p:nvSpPr>
            <p:spPr>
              <a:xfrm>
                <a:off x="6204473" y="1824430"/>
                <a:ext cx="2855801" cy="4616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2452" rIns="81639" bIns="42452" anchor="t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1" i="1" smtClean="0">
                          <a:latin typeface="Cambria Math"/>
                        </a:rPr>
                        <m:t>𝒙</m:t>
                      </m:r>
                      <m:r>
                        <a:rPr lang="fr-FR" sz="2400">
                          <a:latin typeface="Cambria Math"/>
                        </a:rPr>
                        <m:t>⊥</m:t>
                      </m:r>
                      <m:r>
                        <a:rPr lang="fr-FR" sz="2400" b="1" i="1">
                          <a:latin typeface="Cambria Math"/>
                        </a:rPr>
                        <m:t>𝒚</m:t>
                      </m:r>
                      <m:r>
                        <a:rPr lang="fr-FR" sz="2400">
                          <a:latin typeface="Cambria Math"/>
                        </a:rPr>
                        <m:t>⇔</m:t>
                      </m:r>
                      <m:sSup>
                        <m:sSupPr>
                          <m:ctrlPr>
                            <a:rPr lang="fr-FR" sz="2400" b="1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sz="2400" b="1" i="1"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fr-FR" sz="2400">
                              <a:latin typeface="Cambria Math"/>
                            </a:rPr>
                            <m:t>T</m:t>
                          </m:r>
                        </m:sup>
                      </m:sSup>
                      <m:r>
                        <a:rPr lang="fr-FR" sz="2400" b="1" i="0" smtClean="0">
                          <a:latin typeface="Cambria Math"/>
                        </a:rPr>
                        <m:t>𝐇</m:t>
                      </m:r>
                      <m:r>
                        <a:rPr lang="fr-FR" sz="2400" b="1" i="1">
                          <a:latin typeface="Cambria Math"/>
                        </a:rPr>
                        <m:t>𝒙</m:t>
                      </m:r>
                      <m:r>
                        <a:rPr lang="fr-FR" sz="240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473" y="1824430"/>
                <a:ext cx="2855801" cy="46160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>
                <a:spLocks noResize="1"/>
              </p:cNvSpPr>
              <p:nvPr/>
            </p:nvSpPr>
            <p:spPr>
              <a:xfrm>
                <a:off x="4960222" y="4068000"/>
                <a:ext cx="3920516" cy="9864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2452" rIns="81639" bIns="42452" anchor="t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2400" b="1" i="1" smtClean="0">
                              <a:latin typeface="Cambria Math"/>
                            </a:rPr>
                            <m:t>𝒅</m:t>
                          </m:r>
                        </m:e>
                        <m:sub>
                          <m:r>
                            <a:rPr lang="fr-FR" sz="24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fr-FR" sz="2400" b="0" i="0">
                          <a:latin typeface="Cambria Math"/>
                        </a:rPr>
                        <m:t>  =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2400" b="1" i="1">
                              <a:latin typeface="Cambria Math"/>
                            </a:rPr>
                            <m:t>𝜵</m:t>
                          </m:r>
                        </m:e>
                        <m:sub>
                          <m:r>
                            <a:rPr lang="fr-FR" sz="24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fr-FR" sz="2400" b="0" i="0"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sz="2400" b="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fr-FR" sz="24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fr-FR" sz="2400" b="0" i="0" smtClean="0">
                              <a:latin typeface="Cambria Math"/>
                            </a:rPr>
                            <m:t>&lt;</m:t>
                          </m:r>
                          <m:r>
                            <a:rPr lang="fr-FR" sz="2400" b="0" i="1" smtClean="0">
                              <a:latin typeface="Cambria Math"/>
                            </a:rPr>
                            <m:t>𝑘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fr-FR" sz="2400" b="0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FR" sz="24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fr-FR" sz="24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2400" b="1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b="1" i="1" smtClean="0">
                                              <a:latin typeface="Cambria Math"/>
                                            </a:rPr>
                                            <m:t>𝒅</m:t>
                                          </m:r>
                                        </m:e>
                                        <m:sub>
                                          <m:r>
                                            <a:rPr lang="fr-FR" sz="2400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fr-FR" sz="2400" b="0" i="1" smtClean="0">
                                          <a:latin typeface="Cambria Math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fr-FR" sz="2400" b="1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b="1" i="1">
                                              <a:latin typeface="Cambria Math"/>
                                            </a:rPr>
                                            <m:t>𝜵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fr-FR" sz="2400" b="1" i="0" smtClean="0">
                                      <a:latin typeface="Cambria Math"/>
                                    </a:rPr>
                                    <m:t>𝐇</m:t>
                                  </m:r>
                                </m:sub>
                              </m:sSub>
                              <m:r>
                                <a:rPr lang="fr-FR" sz="2400" b="0" i="1" smtClean="0">
                                  <a:latin typeface="Cambria Math"/>
                                </a:rPr>
                                <m:t> 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fr-FR" sz="2400" b="1" i="1" smtClean="0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fr-FR" sz="2400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2400" b="1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b="1" i="1">
                                              <a:latin typeface="Cambria Math"/>
                                            </a:rPr>
                                            <m:t>𝒅</m:t>
                                          </m:r>
                                        </m:e>
                                        <m:sub>
                                          <m:r>
                                            <a:rPr lang="fr-FR" sz="2400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fr-FR" sz="2400" b="1" i="0" smtClean="0">
                                      <a:latin typeface="Cambria Math"/>
                                    </a:rPr>
                                    <m:t>𝐇</m:t>
                                  </m:r>
                                </m:sub>
                                <m:sup>
                                  <m:r>
                                    <a:rPr lang="fr-FR" sz="2400" b="0" i="0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  <m:sSub>
                        <m:sSubPr>
                          <m:ctrlPr>
                            <a:rPr lang="fr-FR" sz="2400" b="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2400" b="1" i="1">
                              <a:latin typeface="Cambria Math"/>
                            </a:rPr>
                            <m:t>𝒅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sz="2400" b="0" i="0" dirty="0"/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222" y="4068000"/>
                <a:ext cx="3920516" cy="98642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>
                <a:spLocks noResize="1"/>
              </p:cNvSpPr>
              <p:nvPr/>
            </p:nvSpPr>
            <p:spPr>
              <a:xfrm>
                <a:off x="4960222" y="5353795"/>
                <a:ext cx="2057891" cy="8930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2452" rIns="81639" bIns="42452" anchor="t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/>
                        </a:rPr>
                        <m:t>h</m:t>
                      </m:r>
                      <m:r>
                        <a:rPr lang="fr-FR" sz="2400" i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sz="24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2400" i="1">
                                  <a:latin typeface="Cambria Math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fr-FR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sz="2400" b="1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b="1" i="1">
                                          <a:latin typeface="Cambria Math"/>
                                        </a:rPr>
                                        <m:t>𝒅</m:t>
                                      </m:r>
                                    </m:e>
                                    <m:sub>
                                      <m:r>
                                        <a:rPr lang="fr-FR" sz="2400" b="0" i="1" smtClean="0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fr-FR" sz="2400" i="1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fr-FR" sz="2400" b="1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b="1" i="1">
                                          <a:latin typeface="Cambria Math"/>
                                        </a:rPr>
                                        <m:t>𝜵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fr-FR" sz="2400" b="1">
                                  <a:latin typeface="Cambria Math"/>
                                </a:rPr>
                                <m:t>𝐇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fr-FR" sz="2400" b="1" i="1">
                                  <a:latin typeface="Cambria Math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fr-FR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sz="2400" b="1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b="1" i="1">
                                          <a:latin typeface="Cambria Math"/>
                                        </a:rPr>
                                        <m:t>𝒅</m:t>
                                      </m:r>
                                    </m:e>
                                    <m:sub>
                                      <m:r>
                                        <a:rPr lang="fr-FR" sz="2400" b="0" i="1" smtClean="0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fr-FR" sz="2400" b="1">
                                  <a:latin typeface="Cambria Math"/>
                                </a:rPr>
                                <m:t>𝐇</m:t>
                              </m:r>
                            </m:sub>
                            <m:sup>
                              <m:r>
                                <a:rPr lang="fr-FR" sz="2400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fr-FR" sz="2400" b="0" i="0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222" y="5353795"/>
                <a:ext cx="2057891" cy="89307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583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Data modeling and conversion</a:t>
            </a:r>
            <a:endParaRPr lang="en-US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Computed data</a:t>
            </a:r>
          </a:p>
          <a:p>
            <a:pPr lvl="1"/>
            <a:r>
              <a:rPr lang="en-US" noProof="0" dirty="0" smtClean="0"/>
              <a:t>Conversion between representations</a:t>
            </a:r>
          </a:p>
          <a:p>
            <a:pPr lvl="1"/>
            <a:r>
              <a:rPr lang="en-US" noProof="0" dirty="0" smtClean="0"/>
              <a:t>Objective-based modeling</a:t>
            </a:r>
          </a:p>
          <a:p>
            <a:pPr lvl="2"/>
            <a:r>
              <a:rPr lang="en-US" dirty="0" smtClean="0"/>
              <a:t>Ex: anisotropic BRDF orientation field</a:t>
            </a:r>
            <a:endParaRPr lang="en-US" noProof="0" dirty="0" smtClean="0"/>
          </a:p>
        </p:txBody>
      </p:sp>
      <p:pic>
        <p:nvPicPr>
          <p:cNvPr id="2050" name="Picture 2" descr="http://hal.inria.fr/docs/00/93/33/62/IMG/gi_edit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3533775"/>
            <a:ext cx="6044211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6072786" y="4789109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[Raymond et al. – EG 2014]</a:t>
            </a:r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6106516" y="5181611"/>
            <a:ext cx="312258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FP10: </a:t>
            </a:r>
            <a:r>
              <a:rPr lang="en-US" sz="1400" dirty="0" smtClean="0"/>
              <a:t>Rendering</a:t>
            </a:r>
          </a:p>
          <a:p>
            <a:r>
              <a:rPr lang="en-US" sz="1400" dirty="0"/>
              <a:t>Room ARP </a:t>
            </a:r>
            <a:r>
              <a:rPr lang="en-US" sz="1400" dirty="0" smtClean="0"/>
              <a:t>– Thursday - </a:t>
            </a:r>
            <a:r>
              <a:rPr lang="en-US" sz="1400" dirty="0"/>
              <a:t>8:30 - 10:10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59572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noProof="0" dirty="0" smtClean="0"/>
              <a:t>Convergences</a:t>
            </a:r>
            <a:endParaRPr lang="en-US" noProof="0" dirty="0"/>
          </a:p>
        </p:txBody>
      </p:sp>
      <p:sp>
        <p:nvSpPr>
          <p:cNvPr id="3" name="Espace réservé du texte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fr-FR" sz="2200" b="0" i="0" u="none" strike="noStrike" kern="1200">
                <a:ln>
                  <a:noFill/>
                </a:ln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fr-FR" sz="2200" b="0" i="0" u="none" strike="noStrike" kern="1200">
                <a:ln>
                  <a:noFill/>
                </a:ln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9pPr>
          </a:lstStyle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3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3200" dirty="0" smtClean="0"/>
              <a:t>:condition number of the Hessian</a:t>
            </a:r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3200" noProof="0" dirty="0" smtClean="0"/>
              <a:t>Gradient descent</a:t>
            </a:r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endParaRPr lang="en-US" sz="3200" noProof="0" dirty="0" smtClean="0"/>
          </a:p>
          <a:p>
            <a:pPr marL="108000" lvl="0" indent="0">
              <a:buSzPct val="100000"/>
              <a:buNone/>
            </a:pPr>
            <a:endParaRPr lang="en-US" sz="3200" noProof="0" dirty="0" smtClean="0"/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3200" dirty="0" smtClean="0"/>
              <a:t>Conjugate gradient</a:t>
            </a:r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endParaRPr lang="en-US" sz="3200" noProof="0" dirty="0" smtClean="0"/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endParaRPr lang="en-US" sz="3200" dirty="0" smtClean="0"/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3200" noProof="0" dirty="0" smtClean="0"/>
              <a:t>Limitation: needs 2</a:t>
            </a:r>
            <a:r>
              <a:rPr lang="en-US" sz="3200" baseline="30000" noProof="0" dirty="0" smtClean="0"/>
              <a:t>nd</a:t>
            </a:r>
            <a:r>
              <a:rPr lang="en-US" sz="3200" noProof="0" dirty="0" smtClean="0"/>
              <a:t> order derivatives </a:t>
            </a:r>
          </a:p>
          <a:p>
            <a:pPr lvl="0"/>
            <a:endParaRPr lang="en-US" sz="3200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492599" y="2324452"/>
                <a:ext cx="6158802" cy="11545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>
                          <a:latin typeface="Cambria Math"/>
                        </a:rPr>
                        <m:t>∥</m:t>
                      </m:r>
                      <m:sSup>
                        <m:sSupPr>
                          <m:ctrlPr>
                            <a:rPr lang="fr-FR" sz="2800" b="1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sz="2800" b="1" i="1">
                              <a:latin typeface="Cambria Math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fr-FR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2800" i="1">
                                  <a:latin typeface="Cambria Math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sSub>
                        <m:sSubPr>
                          <m:ctrlPr>
                            <a:rPr lang="fr-FR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2800">
                              <a:latin typeface="Cambria Math"/>
                            </a:rPr>
                            <m:t>−</m:t>
                          </m:r>
                          <m:r>
                            <a:rPr lang="fr-FR" sz="2800" b="1" i="1">
                              <a:latin typeface="Cambria Math"/>
                            </a:rPr>
                            <m:t>𝒙</m:t>
                          </m:r>
                          <m:r>
                            <a:rPr lang="fr-FR" sz="2800">
                              <a:latin typeface="Cambria Math"/>
                            </a:rPr>
                            <m:t>∥</m:t>
                          </m:r>
                        </m:e>
                        <m:sub>
                          <m:r>
                            <a:rPr lang="fr-FR" sz="2800" b="1">
                              <a:latin typeface="Cambria Math"/>
                            </a:rPr>
                            <m:t>𝐇</m:t>
                          </m:r>
                        </m:sub>
                      </m:sSub>
                      <m:r>
                        <a:rPr lang="fr-FR" sz="2800">
                          <a:latin typeface="Cambria Math"/>
                        </a:rPr>
                        <m:t>≤</m:t>
                      </m:r>
                      <m:r>
                        <a:rPr lang="fr-FR" sz="2800" i="1">
                          <a:latin typeface="Cambria Math"/>
                        </a:rPr>
                        <m:t> </m:t>
                      </m:r>
                      <m:sSup>
                        <m:sSupPr>
                          <m:ctrlPr>
                            <a:rPr lang="fr-FR" sz="28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2800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28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fr-FR" sz="2800" i="1">
                                      <a:latin typeface="Cambria Math"/>
                                    </a:rPr>
                                    <m:t>𝐾</m:t>
                                  </m:r>
                                  <m:r>
                                    <a:rPr lang="fr-FR" sz="2800">
                                      <a:latin typeface="Cambria Math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fr-FR" sz="2800" i="1">
                                      <a:latin typeface="Cambria Math"/>
                                    </a:rPr>
                                    <m:t>𝐾</m:t>
                                  </m:r>
                                  <m:r>
                                    <a:rPr lang="fr-FR" sz="2800">
                                      <a:latin typeface="Cambria Math"/>
                                    </a:rPr>
                                    <m:t>+1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sz="2800" i="1">
                              <a:latin typeface="Cambria Math"/>
                            </a:rPr>
                            <m:t>𝑘</m:t>
                          </m:r>
                        </m:sup>
                      </m:sSup>
                      <m:r>
                        <a:rPr lang="fr-FR" sz="2800" i="1">
                          <a:latin typeface="Cambria Math"/>
                        </a:rPr>
                        <m:t> </m:t>
                      </m:r>
                      <m:r>
                        <a:rPr lang="fr-FR" sz="2800">
                          <a:latin typeface="Cambria Math"/>
                        </a:rPr>
                        <m:t>∥</m:t>
                      </m:r>
                      <m:sSup>
                        <m:sSupPr>
                          <m:ctrlPr>
                            <a:rPr lang="fr-FR" sz="2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sz="2800" b="1" i="1">
                              <a:latin typeface="Cambria Math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fr-FR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2800">
                                  <a:latin typeface="Cambria Math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fr-FR" sz="2800">
                          <a:latin typeface="Cambria Math"/>
                        </a:rPr>
                        <m:t>−</m:t>
                      </m:r>
                      <m:r>
                        <a:rPr lang="fr-FR" sz="2800" b="1">
                          <a:latin typeface="Cambria Math"/>
                        </a:rPr>
                        <m:t>𝐱</m:t>
                      </m:r>
                      <m:sSub>
                        <m:sSubPr>
                          <m:ctrlPr>
                            <a:rPr lang="fr-FR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2800">
                              <a:latin typeface="Cambria Math"/>
                            </a:rPr>
                            <m:t>∥</m:t>
                          </m:r>
                        </m:e>
                        <m:sub>
                          <m:r>
                            <a:rPr lang="fr-FR" sz="2800" b="1">
                              <a:latin typeface="Cambria Math"/>
                            </a:rPr>
                            <m:t>𝐇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599" y="2324452"/>
                <a:ext cx="6158802" cy="115454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374682" y="4316041"/>
                <a:ext cx="6394636" cy="1205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>
                          <a:latin typeface="Cambria Math"/>
                        </a:rPr>
                        <m:t>∥</m:t>
                      </m:r>
                      <m:sSup>
                        <m:sSupPr>
                          <m:ctrlPr>
                            <a:rPr lang="fr-FR" sz="2800" b="1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sz="2800" b="1" i="1">
                              <a:latin typeface="Cambria Math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fr-FR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2800" i="1">
                                  <a:latin typeface="Cambria Math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sSub>
                        <m:sSubPr>
                          <m:ctrlPr>
                            <a:rPr lang="fr-FR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2800">
                              <a:latin typeface="Cambria Math"/>
                            </a:rPr>
                            <m:t>−</m:t>
                          </m:r>
                          <m:r>
                            <a:rPr lang="fr-FR" sz="2800" b="1" i="1">
                              <a:latin typeface="Cambria Math"/>
                            </a:rPr>
                            <m:t>𝒙</m:t>
                          </m:r>
                          <m:r>
                            <a:rPr lang="fr-FR" sz="2800">
                              <a:latin typeface="Cambria Math"/>
                            </a:rPr>
                            <m:t>∥</m:t>
                          </m:r>
                        </m:e>
                        <m:sub>
                          <m:r>
                            <a:rPr lang="fr-FR" sz="2800" b="1">
                              <a:latin typeface="Cambria Math"/>
                            </a:rPr>
                            <m:t>𝐇</m:t>
                          </m:r>
                        </m:sub>
                      </m:sSub>
                      <m:r>
                        <a:rPr lang="fr-FR" sz="2800">
                          <a:latin typeface="Cambria Math"/>
                        </a:rPr>
                        <m:t>≤</m:t>
                      </m:r>
                      <m:r>
                        <a:rPr lang="fr-FR" sz="2800" i="1">
                          <a:latin typeface="Cambria Math"/>
                        </a:rPr>
                        <m:t> </m:t>
                      </m:r>
                      <m:sSup>
                        <m:sSupPr>
                          <m:ctrlPr>
                            <a:rPr lang="fr-FR" sz="28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2800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28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fr-FR" sz="2800" i="1" smtClean="0">
                                          <a:latin typeface="Cambria Math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fr-FR" sz="2800" i="1">
                                          <a:latin typeface="Cambria Math"/>
                                        </a:rPr>
                                        <m:t>𝐾</m:t>
                                      </m:r>
                                    </m:e>
                                  </m:rad>
                                  <m:r>
                                    <a:rPr lang="fr-FR" sz="2800">
                                      <a:latin typeface="Cambria Math"/>
                                    </a:rPr>
                                    <m:t>−1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fr-FR" sz="2800" i="1">
                                          <a:latin typeface="Cambria Math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fr-FR" sz="2800" i="1">
                                          <a:latin typeface="Cambria Math"/>
                                        </a:rPr>
                                        <m:t>𝐾</m:t>
                                      </m:r>
                                    </m:e>
                                  </m:rad>
                                  <m:r>
                                    <a:rPr lang="fr-FR" sz="2800">
                                      <a:latin typeface="Cambria Math"/>
                                    </a:rPr>
                                    <m:t>+1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fr-FR" sz="2800" i="1">
                              <a:latin typeface="Cambria Math"/>
                            </a:rPr>
                            <m:t>𝑘</m:t>
                          </m:r>
                        </m:sup>
                      </m:sSup>
                      <m:r>
                        <a:rPr lang="fr-FR" sz="2800" i="1">
                          <a:latin typeface="Cambria Math"/>
                        </a:rPr>
                        <m:t> </m:t>
                      </m:r>
                      <m:r>
                        <a:rPr lang="fr-FR" sz="2800">
                          <a:latin typeface="Cambria Math"/>
                        </a:rPr>
                        <m:t>∥</m:t>
                      </m:r>
                      <m:sSup>
                        <m:sSupPr>
                          <m:ctrlPr>
                            <a:rPr lang="fr-FR" sz="2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sz="2800" b="1" i="1">
                              <a:latin typeface="Cambria Math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fr-FR" sz="2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2800">
                                  <a:latin typeface="Cambria Math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fr-FR" sz="2800">
                          <a:latin typeface="Cambria Math"/>
                        </a:rPr>
                        <m:t>−</m:t>
                      </m:r>
                      <m:r>
                        <a:rPr lang="fr-FR" sz="2800" b="1">
                          <a:latin typeface="Cambria Math"/>
                        </a:rPr>
                        <m:t>𝐱</m:t>
                      </m:r>
                      <m:sSub>
                        <m:sSubPr>
                          <m:ctrlPr>
                            <a:rPr lang="fr-FR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sz="2800">
                              <a:latin typeface="Cambria Math"/>
                            </a:rPr>
                            <m:t>∥</m:t>
                          </m:r>
                        </m:e>
                        <m:sub>
                          <m:r>
                            <a:rPr lang="fr-FR" sz="2800" b="1">
                              <a:latin typeface="Cambria Math"/>
                            </a:rPr>
                            <m:t>𝐇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682" y="4316041"/>
                <a:ext cx="6394636" cy="12050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929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 smtClean="0"/>
              <a:t>Residual-based form (ex: </a:t>
            </a:r>
            <a:r>
              <a:rPr lang="en-US" dirty="0" err="1" smtClean="0"/>
              <a:t>matlab</a:t>
            </a:r>
            <a:r>
              <a:rPr lang="en-US" dirty="0" smtClean="0"/>
              <a:t>)</a:t>
            </a:r>
            <a:endParaRPr lang="en-US" b="0" noProof="0" dirty="0">
              <a:latin typeface="Times New Roman" pitchFamily="18"/>
            </a:endParaRPr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Residual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Least-Square objective</a:t>
            </a:r>
          </a:p>
          <a:p>
            <a:pPr indent="-334963">
              <a:buNone/>
            </a:pPr>
            <a:r>
              <a:rPr lang="en-US" dirty="0" smtClean="0"/>
              <a:t>		</a:t>
            </a:r>
          </a:p>
          <a:p>
            <a:r>
              <a:rPr lang="en-US" dirty="0" smtClean="0"/>
              <a:t>Gradient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>
                <a:spLocks noResize="1"/>
              </p:cNvSpPr>
              <p:nvPr/>
            </p:nvSpPr>
            <p:spPr>
              <a:xfrm>
                <a:off x="5639264" y="2034585"/>
                <a:ext cx="3368506" cy="14671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3200" smtClean="0">
                          <a:latin typeface="Cambria Math"/>
                          <a:cs typeface="Times New Roman" panose="02020603050405020304" pitchFamily="18" charset="0"/>
                        </a:rPr>
                        <m:t>e</m:t>
                      </m:r>
                      <m:d>
                        <m:dPr>
                          <m:ctrlPr>
                            <a:rPr lang="fr-FR" sz="3200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FR" sz="3200" b="1" i="1">
                              <a:latin typeface="Cambria Math"/>
                            </a:rPr>
                            <m:t>𝒗</m:t>
                          </m:r>
                        </m:e>
                      </m:d>
                      <m:r>
                        <a:rPr lang="fr-FR" sz="3200" b="0" i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3200" b="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fr-FR" sz="3200" b="0" i="1" smtClean="0">
                              <a:latin typeface="Cambria Math"/>
                            </a:rPr>
                            <m:t>𝑚</m:t>
                          </m:r>
                          <m:r>
                            <a:rPr lang="fr-FR" sz="3200" b="0" i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fr-FR" sz="3200" b="0" i="1" smtClean="0">
                              <a:latin typeface="Cambria Math"/>
                            </a:rPr>
                            <m:t>𝑀</m:t>
                          </m:r>
                        </m:sup>
                        <m:e>
                          <m:sSubSup>
                            <m:sSubSupPr>
                              <m:ctrlPr>
                                <a:rPr lang="fr-FR" sz="3200" b="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>
                                  <a:latin typeface="Cambria Math"/>
                                  <a:cs typeface="Times New Roman" panose="020206030504050203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fr-FR" sz="3200" b="0" i="1" smtClean="0">
                                  <a:latin typeface="Cambria Math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fr-FR" sz="3200" b="0" i="0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fr-FR" sz="3200" b="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3200" b="1" i="1">
                                  <a:latin typeface="Cambria Math"/>
                                </a:rPr>
                                <m:t>𝒗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fr-FR" sz="3200" b="1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264" y="2034585"/>
                <a:ext cx="3368506" cy="14671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>
                <a:spLocks noResize="1"/>
              </p:cNvSpPr>
              <p:nvPr/>
            </p:nvSpPr>
            <p:spPr>
              <a:xfrm>
                <a:off x="5093346" y="1159381"/>
                <a:ext cx="3914424" cy="6629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fr-FR" sz="3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  <m:r>
                        <a:rPr lang="fr-FR" sz="3200" i="0">
                          <a:latin typeface="Cambria Math"/>
                        </a:rPr>
                        <m:t>(</m:t>
                      </m:r>
                      <m:r>
                        <a:rPr lang="fr-FR" sz="3200" b="1" i="1">
                          <a:latin typeface="Cambria Math"/>
                        </a:rPr>
                        <m:t>𝒗</m:t>
                      </m:r>
                      <m:d>
                        <m:dPr>
                          <m:begChr m:val=")"/>
                          <m:endChr m:val=""/>
                          <m:ctrlPr>
                            <a:rPr lang="fr-FR" sz="3200" b="1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3200" b="0" i="0"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fr-FR" sz="3200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fr-FR" sz="3200" b="0" i="1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fr-FR" sz="3200" b="0" i="1" smtClean="0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  <m:r>
                            <a:rPr lang="fr-FR" sz="3200" b="0" i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3200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fr-FR" sz="3200" b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a:rPr lang="fr-FR" sz="3200" b="1" i="1">
                                  <a:latin typeface="Cambria Math"/>
                                </a:rPr>
                                <m:t>𝒗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fr-FR" sz="3200" b="1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32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sz="3200" b="1" i="1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fr-FR" sz="3200" b="0" i="1" smtClean="0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3200" b="1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346" y="1159381"/>
                <a:ext cx="3914424" cy="66291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>
                <a:spLocks noResize="1"/>
              </p:cNvSpPr>
              <p:nvPr/>
            </p:nvSpPr>
            <p:spPr>
              <a:xfrm>
                <a:off x="1996432" y="4384651"/>
                <a:ext cx="5264730" cy="19755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fr-FR" sz="28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J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fr-FR" sz="2800" i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𝐫</m:t>
                          </m:r>
                        </m:sub>
                      </m:sSub>
                      <m:r>
                        <a:rPr lang="fr-FR" sz="2800" i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800" i="0">
                                        <a:latin typeface="Cambria Math"/>
                                      </a:rPr>
                                      <m:t>𝜕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fr-FR" sz="28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8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fr-FR" sz="280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sSub>
                                  <m:sSubPr>
                                    <m:ctrlPr>
                                      <a:rPr lang="fr-FR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fr-FR" sz="2800" i="1"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fr-FR" sz="2800" i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r-FR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800" i="0">
                                        <a:latin typeface="Cambria Math"/>
                                      </a:rPr>
                                      <m:t>𝜕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fr-FR" sz="28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8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fr-FR" sz="2800" i="0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  <m:sSub>
                                  <m:sSubPr>
                                    <m:ctrlPr>
                                      <a:rPr lang="fr-FR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fr-FR" sz="2800" i="1"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fr-FR" sz="2800" i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fr-FR" sz="2800" i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fr-FR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800" i="0">
                                        <a:latin typeface="Cambria Math"/>
                                      </a:rPr>
                                      <m:t>𝜕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fr-FR" sz="28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8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fr-FR" sz="2800" b="0" i="1" smtClean="0">
                                            <a:latin typeface="Cambria Math"/>
                                          </a:rPr>
                                          <m:t>𝐾</m:t>
                                        </m:r>
                                      </m:sub>
                                    </m:sSub>
                                  </m:sub>
                                </m:sSub>
                                <m:sSub>
                                  <m:sSubPr>
                                    <m:ctrlPr>
                                      <a:rPr lang="fr-FR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fr-FR" sz="2800" i="1"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fr-FR" sz="2800" i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800" i="0">
                                        <a:latin typeface="Cambria Math"/>
                                      </a:rPr>
                                      <m:t>𝜕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fr-FR" sz="28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8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fr-FR" sz="280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sSub>
                                  <m:sSubPr>
                                    <m:ctrlPr>
                                      <a:rPr lang="fr-FR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fr-FR" sz="2800" i="1"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fr-FR" sz="2800" i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fr-FR" sz="2800" i="0">
                                    <a:latin typeface="Cambria Math"/>
                                  </a:rPr>
                                  <m:t>⋱</m:t>
                                </m:r>
                              </m:e>
                              <m:e/>
                              <m:e>
                                <m:r>
                                  <a:rPr lang="fr-FR" sz="2800" i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800" i="0">
                                    <a:latin typeface="Cambria Math"/>
                                  </a:rPr>
                                  <m:t>⋮</m:t>
                                </m:r>
                              </m:e>
                              <m:e/>
                              <m:e>
                                <m:r>
                                  <a:rPr lang="fr-FR" sz="2800" i="0">
                                    <a:latin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fr-FR" sz="2800" i="0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800" i="0">
                                        <a:latin typeface="Cambria Math"/>
                                      </a:rPr>
                                      <m:t>𝜕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fr-FR" sz="28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8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fr-FR" sz="2800" i="0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</m:sSub>
                                <m:sSub>
                                  <m:sSubPr>
                                    <m:ctrlPr>
                                      <a:rPr lang="fr-FR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fr-FR" sz="2800" i="1"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fr-FR" sz="2800" b="0" i="1" smtClean="0">
                                        <a:latin typeface="Cambria Math"/>
                                      </a:rPr>
                                      <m:t>𝑀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fr-FR" sz="2800" i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fr-FR" sz="2800" i="0">
                                    <a:latin typeface="Cambria Math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fr-FR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800" i="0">
                                        <a:latin typeface="Cambria Math"/>
                                      </a:rPr>
                                      <m:t>𝜕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fr-FR" sz="28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800" i="1">
                                            <a:latin typeface="Cambria Math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fr-FR" sz="2800" b="0" i="1" smtClean="0">
                                            <a:latin typeface="Cambria Math"/>
                                          </a:rPr>
                                          <m:t>𝐾</m:t>
                                        </m:r>
                                      </m:sub>
                                    </m:sSub>
                                  </m:sub>
                                </m:sSub>
                                <m:sSub>
                                  <m:sSubPr>
                                    <m:ctrlPr>
                                      <a:rPr lang="fr-FR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fr-FR" sz="2800" i="1"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fr-FR" sz="2800" i="1">
                                        <a:latin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8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432" y="4384651"/>
                <a:ext cx="5264730" cy="19755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>
                <a:spLocks noResize="1"/>
              </p:cNvSpPr>
              <p:nvPr/>
            </p:nvSpPr>
            <p:spPr>
              <a:xfrm>
                <a:off x="6530020" y="3738518"/>
                <a:ext cx="2477750" cy="6382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1" i="1" smtClean="0">
                          <a:latin typeface="Cambria Math"/>
                        </a:rPr>
                        <m:t>𝜵</m:t>
                      </m:r>
                      <m:r>
                        <m:rPr>
                          <m:sty m:val="p"/>
                        </m:rPr>
                        <a:rPr lang="fr-FR" sz="3200" i="1">
                          <a:latin typeface="Cambria Math"/>
                        </a:rPr>
                        <m:t>e</m:t>
                      </m:r>
                      <m:r>
                        <a:rPr lang="fr-FR" sz="3200" i="0">
                          <a:latin typeface="Cambria Math"/>
                        </a:rPr>
                        <m:t>=2</m:t>
                      </m:r>
                      <m:d>
                        <m:dPr>
                          <m:ctrlPr>
                            <a:rPr lang="fr-FR" sz="32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sz="32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fr-FR" sz="3200" b="1" i="0">
                                  <a:latin typeface="Cambria Math"/>
                                </a:rPr>
                                <m:t>𝐉</m:t>
                              </m:r>
                            </m:e>
                            <m:sub>
                              <m:r>
                                <a:rPr lang="fr-FR" sz="3200" b="1" i="1">
                                  <a:latin typeface="Cambria Math"/>
                                </a:rPr>
                                <m:t>𝒓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fr-FR" sz="3200" i="0">
                                  <a:latin typeface="Cambria Math"/>
                                </a:rPr>
                                <m:t>T</m:t>
                              </m:r>
                            </m:sup>
                          </m:sSubSup>
                          <m:r>
                            <a:rPr lang="fr-FR" sz="3200" b="1" i="1">
                              <a:latin typeface="Cambria Math"/>
                            </a:rPr>
                            <m:t>𝒓</m:t>
                          </m:r>
                        </m:e>
                      </m:d>
                    </m:oMath>
                  </m:oMathPara>
                </a14:m>
                <a:endParaRPr lang="fr-FR" sz="3200" i="0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0020" y="3738518"/>
                <a:ext cx="2477750" cy="63829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741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 smtClean="0"/>
              <a:t>Residual-based form</a:t>
            </a:r>
            <a:endParaRPr lang="en-US" b="0" noProof="0" dirty="0">
              <a:latin typeface="Times New Roman" pitchFamily="18"/>
            </a:endParaRPr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Residual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Least-Square objective</a:t>
            </a:r>
          </a:p>
          <a:p>
            <a:pPr indent="-334963">
              <a:buNone/>
            </a:pPr>
            <a:r>
              <a:rPr lang="en-US" dirty="0" smtClean="0"/>
              <a:t>		</a:t>
            </a:r>
          </a:p>
          <a:p>
            <a:r>
              <a:rPr lang="en-US" dirty="0" smtClean="0"/>
              <a:t>Gradient</a:t>
            </a:r>
          </a:p>
          <a:p>
            <a:endParaRPr lang="en-US" dirty="0" smtClean="0"/>
          </a:p>
          <a:p>
            <a:r>
              <a:rPr lang="en-US" dirty="0" smtClean="0"/>
              <a:t>Hessian matrix</a:t>
            </a:r>
          </a:p>
          <a:p>
            <a:pPr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>
                <a:spLocks noResize="1"/>
              </p:cNvSpPr>
              <p:nvPr/>
            </p:nvSpPr>
            <p:spPr>
              <a:xfrm>
                <a:off x="5639264" y="2034585"/>
                <a:ext cx="3368506" cy="14671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3200" smtClean="0">
                          <a:latin typeface="Cambria Math"/>
                          <a:cs typeface="Times New Roman" panose="02020603050405020304" pitchFamily="18" charset="0"/>
                        </a:rPr>
                        <m:t>e</m:t>
                      </m:r>
                      <m:d>
                        <m:dPr>
                          <m:ctrlPr>
                            <a:rPr lang="fr-FR" sz="3200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FR" sz="3200" b="1" i="1">
                              <a:latin typeface="Cambria Math"/>
                            </a:rPr>
                            <m:t>𝒗</m:t>
                          </m:r>
                        </m:e>
                      </m:d>
                      <m:r>
                        <a:rPr lang="fr-FR" sz="3200" b="0" i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3200" b="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fr-FR" sz="3200" b="0" i="1" smtClean="0">
                              <a:latin typeface="Cambria Math"/>
                            </a:rPr>
                            <m:t>𝑚</m:t>
                          </m:r>
                          <m:r>
                            <a:rPr lang="fr-FR" sz="3200" b="0" i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fr-FR" sz="3200" b="0" i="1" smtClean="0">
                              <a:latin typeface="Cambria Math"/>
                            </a:rPr>
                            <m:t>𝑀</m:t>
                          </m:r>
                        </m:sup>
                        <m:e>
                          <m:sSubSup>
                            <m:sSubSupPr>
                              <m:ctrlPr>
                                <a:rPr lang="fr-FR" sz="3200" b="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fr-FR" sz="3200" b="0" i="0">
                                  <a:latin typeface="Cambria Math"/>
                                  <a:cs typeface="Times New Roman" panose="020206030504050203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fr-FR" sz="3200" b="0" i="1" smtClean="0">
                                  <a:latin typeface="Cambria Math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fr-FR" sz="3200" b="0" i="0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fr-FR" sz="3200" b="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3200" b="1" i="1">
                                  <a:latin typeface="Cambria Math"/>
                                </a:rPr>
                                <m:t>𝒗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fr-FR" sz="3200" b="1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264" y="2034585"/>
                <a:ext cx="3368506" cy="14671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>
                <a:spLocks noResize="1"/>
              </p:cNvSpPr>
              <p:nvPr/>
            </p:nvSpPr>
            <p:spPr>
              <a:xfrm>
                <a:off x="5093346" y="1159381"/>
                <a:ext cx="3914424" cy="6629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fr-FR" sz="32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fr-FR" sz="3200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  <m:r>
                        <a:rPr lang="fr-FR" sz="3200" i="0">
                          <a:latin typeface="Cambria Math"/>
                        </a:rPr>
                        <m:t>(</m:t>
                      </m:r>
                      <m:r>
                        <a:rPr lang="fr-FR" sz="3200" b="1" i="1">
                          <a:latin typeface="Cambria Math"/>
                        </a:rPr>
                        <m:t>𝒗</m:t>
                      </m:r>
                      <m:d>
                        <m:dPr>
                          <m:begChr m:val=")"/>
                          <m:endChr m:val=""/>
                          <m:ctrlPr>
                            <a:rPr lang="fr-FR" sz="3200" b="1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3200" b="0" i="0"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fr-FR" sz="3200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fr-FR" sz="3200" b="0" i="1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fr-FR" sz="3200" b="0" i="1" smtClean="0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  <m:r>
                            <a:rPr lang="fr-FR" sz="3200" b="0" i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3200" b="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fr-FR" sz="3200" b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f</m:t>
                              </m:r>
                            </m:e>
                            <m:sub>
                              <m:r>
                                <a:rPr lang="fr-FR" sz="3200" b="1" i="1">
                                  <a:latin typeface="Cambria Math"/>
                                </a:rPr>
                                <m:t>𝒗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fr-FR" sz="3200" b="1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3200" b="1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sz="3200" b="1" i="1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fr-FR" sz="3200" b="0" i="1" smtClean="0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3200" b="1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346" y="1159381"/>
                <a:ext cx="3914424" cy="66291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>
                <a:spLocks noResize="1"/>
              </p:cNvSpPr>
              <p:nvPr/>
            </p:nvSpPr>
            <p:spPr>
              <a:xfrm>
                <a:off x="6530020" y="3738518"/>
                <a:ext cx="2477750" cy="6382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1" i="1" smtClean="0">
                          <a:latin typeface="Cambria Math"/>
                        </a:rPr>
                        <m:t>𝜵</m:t>
                      </m:r>
                      <m:r>
                        <m:rPr>
                          <m:sty m:val="p"/>
                        </m:rPr>
                        <a:rPr lang="fr-FR" sz="3200" i="1">
                          <a:latin typeface="Cambria Math"/>
                        </a:rPr>
                        <m:t>e</m:t>
                      </m:r>
                      <m:r>
                        <a:rPr lang="fr-FR" sz="3200" i="0">
                          <a:latin typeface="Cambria Math"/>
                        </a:rPr>
                        <m:t>=2</m:t>
                      </m:r>
                      <m:d>
                        <m:dPr>
                          <m:ctrlPr>
                            <a:rPr lang="fr-FR" sz="3200" i="1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sz="32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fr-FR" sz="3200" b="1" i="0">
                                  <a:latin typeface="Cambria Math"/>
                                </a:rPr>
                                <m:t>𝐉</m:t>
                              </m:r>
                            </m:e>
                            <m:sub>
                              <m:r>
                                <a:rPr lang="fr-FR" sz="3200" b="1" i="1">
                                  <a:latin typeface="Cambria Math"/>
                                </a:rPr>
                                <m:t>𝒓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fr-FR" sz="3200" i="0">
                                  <a:latin typeface="Cambria Math"/>
                                </a:rPr>
                                <m:t>T</m:t>
                              </m:r>
                            </m:sup>
                          </m:sSubSup>
                          <m:r>
                            <a:rPr lang="fr-FR" sz="3200" b="1" i="1">
                              <a:latin typeface="Cambria Math"/>
                            </a:rPr>
                            <m:t>𝒓</m:t>
                          </m:r>
                        </m:e>
                      </m:d>
                    </m:oMath>
                  </m:oMathPara>
                </a14:m>
                <a:endParaRPr lang="fr-FR" sz="3200" i="0" dirty="0"/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0020" y="3738518"/>
                <a:ext cx="2477750" cy="63829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>
                <a:spLocks noResize="1"/>
              </p:cNvSpPr>
              <p:nvPr/>
            </p:nvSpPr>
            <p:spPr>
              <a:xfrm>
                <a:off x="3501547" y="4655302"/>
                <a:ext cx="5601361" cy="16678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1" i="1" smtClean="0">
                          <a:latin typeface="Cambria Math"/>
                          <a:cs typeface="Times New Roman" panose="02020603050405020304" pitchFamily="18" charset="0"/>
                        </a:rPr>
                        <m:t>𝐇</m:t>
                      </m:r>
                      <m:r>
                        <a:rPr lang="fr-FR" sz="3200" b="1" i="1" smtClean="0">
                          <a:latin typeface="Cambria Math"/>
                          <a:cs typeface="Times New Roman" panose="020206030504050203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fr-FR" sz="3200">
                          <a:latin typeface="Cambria Math"/>
                          <a:cs typeface="Times New Roman" panose="02020603050405020304" pitchFamily="18" charset="0"/>
                        </a:rPr>
                        <m:t>e</m:t>
                      </m:r>
                      <m:r>
                        <a:rPr lang="fr-FR" sz="3200" i="0">
                          <a:latin typeface="Cambria Math"/>
                        </a:rPr>
                        <m:t>=2</m:t>
                      </m:r>
                      <m:d>
                        <m:dPr>
                          <m:ctrlPr>
                            <a:rPr lang="fr-FR" sz="3200" i="1" smtClean="0"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sz="3200" b="1" i="1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3200" b="1" i="1">
                                  <a:latin typeface="Cambria Math"/>
                                  <a:cs typeface="Times New Roman" panose="02020603050405020304" pitchFamily="18" charset="0"/>
                                </a:rPr>
                                <m:t>𝐉</m:t>
                              </m:r>
                            </m:e>
                            <m:sub>
                              <m:r>
                                <a:rPr lang="fr-FR" sz="3200" b="1" i="1">
                                  <a:latin typeface="Cambria Math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fr-FR" sz="3200">
                                  <a:latin typeface="Cambria Math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</m:sup>
                          </m:sSubSup>
                          <m:r>
                            <a:rPr lang="fr-FR" sz="3200" i="1">
                              <a:latin typeface="Cambria Math"/>
                              <a:cs typeface="Times New Roman" panose="02020603050405020304" pitchFamily="18" charset="0"/>
                            </a:rPr>
                            <m:t>  </m:t>
                          </m:r>
                          <m:sSub>
                            <m:sSubPr>
                              <m:ctrlPr>
                                <a:rPr lang="fr-FR" sz="3200" b="1" i="1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200" b="1">
                                  <a:latin typeface="Cambria Math"/>
                                  <a:cs typeface="Times New Roman" panose="02020603050405020304" pitchFamily="18" charset="0"/>
                                </a:rPr>
                                <m:t>𝐉</m:t>
                              </m:r>
                            </m:e>
                            <m:sub>
                              <m:r>
                                <a:rPr lang="fr-FR" sz="3200" b="1" i="1">
                                  <a:latin typeface="Cambria Math"/>
                                  <a:cs typeface="Times New Roman" panose="02020603050405020304" pitchFamily="18" charset="0"/>
                                </a:rPr>
                                <m:t>𝒓</m:t>
                              </m:r>
                            </m:sub>
                          </m:sSub>
                          <m:r>
                            <a:rPr lang="fr-FR" sz="3200">
                              <a:latin typeface="Cambria Math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fr-FR" sz="3200" i="1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fr-FR" sz="3200" i="1">
                                  <a:latin typeface="Cambria Math"/>
                                </a:rPr>
                                <m:t>𝑚</m:t>
                              </m:r>
                              <m:r>
                                <a:rPr lang="fr-FR" sz="3200">
                                  <a:latin typeface="Cambria Math"/>
                                </a:rPr>
                                <m:t>=</m:t>
                              </m:r>
                              <m:r>
                                <a:rPr lang="fr-FR" sz="3200" i="1">
                                  <a:latin typeface="Cambria Math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fr-FR" sz="3200" i="1">
                                  <a:latin typeface="Cambria Math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fr-FR" sz="32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3200" i="1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fr-FR" sz="3200" i="1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fr-FR" sz="3200" b="1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3200" b="1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𝐇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sz="3200" b="1" i="1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3200" i="1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fr-FR" sz="3200" i="1">
                                          <a:latin typeface="Cambria Math"/>
                                        </a:rPr>
                                        <m:t>𝑚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fr-FR" sz="32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547" y="4655302"/>
                <a:ext cx="5601361" cy="166787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138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>
          <a:xfrm>
            <a:off x="1314450" y="242311"/>
            <a:ext cx="7372350" cy="532966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noProof="0" dirty="0" smtClean="0"/>
              <a:t>Gauss-Newton Method</a:t>
            </a:r>
            <a:endParaRPr lang="en-US" noProof="0" dirty="0"/>
          </a:p>
        </p:txBody>
      </p:sp>
      <p:sp>
        <p:nvSpPr>
          <p:cNvPr id="3" name="Espace réservé du texte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fr-FR" sz="2200" b="0" i="0" u="none" strike="noStrike" kern="1200">
                <a:ln>
                  <a:noFill/>
                </a:ln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fr-FR" sz="2200" b="0" i="0" u="none" strike="noStrike" kern="1200">
                <a:ln>
                  <a:noFill/>
                </a:ln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9pPr>
          </a:lstStyle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3200" noProof="0" dirty="0" smtClean="0"/>
              <a:t>Idea: replacing the Hessian matrix</a:t>
            </a:r>
          </a:p>
          <a:p>
            <a:pPr lvl="0"/>
            <a:endParaRPr lang="en-US" noProof="0" dirty="0" smtClean="0"/>
          </a:p>
          <a:p>
            <a:pPr lvl="0"/>
            <a:endParaRPr lang="en-US" noProof="0" dirty="0" smtClean="0"/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3200" noProof="0" dirty="0" smtClean="0"/>
              <a:t>Advantages</a:t>
            </a:r>
          </a:p>
          <a:p>
            <a:pPr lvl="1" rtl="0" hangingPunct="0"/>
            <a:r>
              <a:rPr lang="en-US" sz="2800" noProof="0" dirty="0" smtClean="0"/>
              <a:t>No 2</a:t>
            </a:r>
            <a:r>
              <a:rPr lang="en-US" sz="2800" baseline="30000" noProof="0" dirty="0" smtClean="0"/>
              <a:t>nd</a:t>
            </a:r>
            <a:r>
              <a:rPr lang="en-US" sz="2800" noProof="0" dirty="0" smtClean="0"/>
              <a:t> derivatives</a:t>
            </a:r>
          </a:p>
          <a:p>
            <a:pPr lvl="1" rtl="0" hangingPunct="0"/>
            <a:r>
              <a:rPr lang="en-US" sz="2800" dirty="0" smtClean="0"/>
              <a:t>Semi positive-definite matrix</a:t>
            </a:r>
            <a:endParaRPr lang="en-US" sz="2800" noProof="0" dirty="0" smtClean="0"/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3200" noProof="0" dirty="0" smtClean="0"/>
              <a:t>Limitations</a:t>
            </a:r>
          </a:p>
          <a:p>
            <a:pPr lvl="1" rtl="0" hangingPunct="0"/>
            <a:r>
              <a:rPr lang="en-US" sz="2800" noProof="0" dirty="0" smtClean="0"/>
              <a:t>Valid approximation for small residual</a:t>
            </a:r>
          </a:p>
          <a:p>
            <a:pPr lvl="1" rtl="0" hangingPunct="0"/>
            <a:r>
              <a:rPr lang="en-US" sz="2800" dirty="0" smtClean="0"/>
              <a:t>Careful choice of initial values</a:t>
            </a:r>
            <a:endParaRPr lang="en-US" sz="2800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>
                <a:spLocks noResize="1"/>
              </p:cNvSpPr>
              <p:nvPr/>
            </p:nvSpPr>
            <p:spPr>
              <a:xfrm>
                <a:off x="258311" y="1944373"/>
                <a:ext cx="1988577" cy="5960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b="1" i="1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2800" b="1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sz="2800">
                              <a:latin typeface="Cambria Math"/>
                              <a:cs typeface="Times New Roman" panose="02020603050405020304" pitchFamily="18" charset="0"/>
                            </a:rPr>
                            <m:t>e</m:t>
                          </m:r>
                        </m:sub>
                      </m:sSub>
                      <m:r>
                        <a:rPr lang="fr-FR" sz="2800" i="0">
                          <a:latin typeface="Cambria Math"/>
                        </a:rPr>
                        <m:t>≃</m:t>
                      </m:r>
                      <m:sSubSup>
                        <m:sSubSupPr>
                          <m:ctrlPr>
                            <a:rPr lang="fr-FR" sz="2800" b="1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sz="2800" b="0" i="1" smtClean="0">
                              <a:latin typeface="Cambria Math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fr-FR" sz="2800" b="1" i="1">
                              <a:latin typeface="Cambria Math"/>
                              <a:cs typeface="Times New Roman" panose="02020603050405020304" pitchFamily="18" charset="0"/>
                            </a:rPr>
                            <m:t>𝐉</m:t>
                          </m:r>
                        </m:e>
                        <m:sub>
                          <m:r>
                            <a:rPr lang="fr-FR" sz="2800" b="1" i="1">
                              <a:latin typeface="Cambria Math"/>
                              <a:cs typeface="Times New Roman" panose="02020603050405020304" pitchFamily="18" charset="0"/>
                            </a:rPr>
                            <m:t>𝒓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fr-FR" sz="2800">
                              <a:latin typeface="Cambria Math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bSup>
                      <m:r>
                        <a:rPr lang="fr-FR" sz="2800" i="1" smtClean="0">
                          <a:latin typeface="Cambria Math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sz="2800" b="1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fr-FR" sz="2800" b="1" i="1">
                              <a:latin typeface="Cambria Math"/>
                              <a:cs typeface="Times New Roman" panose="02020603050405020304" pitchFamily="18" charset="0"/>
                            </a:rPr>
                            <m:t>𝐉</m:t>
                          </m:r>
                        </m:e>
                        <m:sub>
                          <m:r>
                            <a:rPr lang="fr-FR" sz="2800" b="1" i="1">
                              <a:latin typeface="Cambria Math"/>
                              <a:cs typeface="Times New Roman" panose="02020603050405020304" pitchFamily="18" charset="0"/>
                            </a:rPr>
                            <m:t>𝒓</m:t>
                          </m:r>
                        </m:sub>
                      </m:sSub>
                    </m:oMath>
                  </m:oMathPara>
                </a14:m>
                <a:endParaRPr lang="fr-FR" sz="28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311" y="1944373"/>
                <a:ext cx="1988577" cy="596039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>
                <a:spLocks noResize="1"/>
              </p:cNvSpPr>
              <p:nvPr/>
            </p:nvSpPr>
            <p:spPr>
              <a:xfrm>
                <a:off x="2712695" y="1911831"/>
                <a:ext cx="6303283" cy="6611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800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sz="2800" b="1" i="1">
                              <a:latin typeface="Cambria Math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fr-FR" sz="2800" b="1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2800" b="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fr-FR" sz="2800" b="0" i="0">
                                  <a:latin typeface="Cambria Math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a:rPr lang="fr-FR" sz="2800" b="0" i="0">
                          <a:latin typeface="Cambria Math"/>
                        </a:rPr>
                        <m:t>=</m:t>
                      </m:r>
                      <m:r>
                        <a:rPr lang="fr-FR" sz="2800" b="0" i="1">
                          <a:latin typeface="Cambria Math"/>
                        </a:rPr>
                        <m:t> </m:t>
                      </m:r>
                      <m:sSup>
                        <m:sSupPr>
                          <m:ctrlPr>
                            <a:rPr lang="fr-FR" sz="2800" b="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sz="2800" b="1" i="1">
                              <a:latin typeface="Cambria Math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fr-FR" sz="2800" b="1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2800" b="0" i="1">
                                  <a:latin typeface="Cambria Math"/>
                                </a:rPr>
                                <m:t>𝑘</m:t>
                              </m:r>
                            </m:e>
                          </m:d>
                        </m:sup>
                      </m:sSup>
                      <m:r>
                        <a:rPr lang="fr-FR" sz="2800" b="0" i="0">
                          <a:latin typeface="Cambria Math"/>
                        </a:rPr>
                        <m:t>−</m:t>
                      </m:r>
                      <m:r>
                        <a:rPr lang="fr-FR" sz="2800" b="0" i="1" smtClean="0">
                          <a:latin typeface="Cambria Math"/>
                        </a:rPr>
                        <m:t> </m:t>
                      </m:r>
                      <m:sSup>
                        <m:sSupPr>
                          <m:ctrlPr>
                            <a:rPr lang="fr-FR" sz="2800" b="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2800" b="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800" b="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b="1" i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𝐇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fr-FR" sz="2800" b="0" i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e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800" b="0" i="1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fr-FR" sz="2800" b="0" i="1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800" b="1" i="1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fr-FR" sz="2800" b="1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sz="2800" b="0" i="1">
                                              <a:latin typeface="Cambria Math"/>
                                            </a:rPr>
                                            <m:t>𝑘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fr-FR" sz="2800" b="0" i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fr-FR" sz="2800" b="1" i="1">
                          <a:latin typeface="Cambria Math"/>
                        </a:rPr>
                        <m:t>𝜵</m:t>
                      </m:r>
                      <m:r>
                        <m:rPr>
                          <m:sty m:val="p"/>
                        </m:rPr>
                        <a:rPr lang="fr-FR" sz="2800" b="0" i="0">
                          <a:latin typeface="Cambria Math"/>
                          <a:cs typeface="Times New Roman" panose="02020603050405020304" pitchFamily="18" charset="0"/>
                        </a:rPr>
                        <m:t>e</m:t>
                      </m:r>
                      <m:d>
                        <m:dPr>
                          <m:ctrlPr>
                            <a:rPr lang="fr-FR" sz="2800" b="0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sz="2800" b="0" i="1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2800" b="1" i="1">
                                  <a:latin typeface="Cambria Math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FR" sz="2800" b="1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fr-FR" sz="2800" b="0" i="1"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r>
                            <a:rPr lang="fr-FR" sz="2800" b="1" i="1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fr-FR" sz="2800" b="1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695" y="1911831"/>
                <a:ext cx="6303283" cy="66112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8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 wrap="square" lIns="81639" tIns="42452" rIns="81639" bIns="42452" anchorCtr="0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noProof="0" dirty="0" err="1"/>
              <a:t>Levenberg</a:t>
            </a:r>
            <a:r>
              <a:rPr lang="en-US" noProof="0" dirty="0"/>
              <a:t>-Marquardt</a:t>
            </a:r>
          </a:p>
        </p:txBody>
      </p:sp>
      <p:sp>
        <p:nvSpPr>
          <p:cNvPr id="3" name="Espace réservé du texte 2"/>
          <p:cNvSpPr txBox="1">
            <a:spLocks noGrp="1"/>
          </p:cNvSpPr>
          <p:nvPr>
            <p:ph idx="1"/>
          </p:nvPr>
        </p:nvSpPr>
        <p:spPr>
          <a:xfrm>
            <a:off x="457200" y="1219200"/>
            <a:ext cx="8229600" cy="5039910"/>
          </a:xfrm>
        </p:spPr>
        <p:txBody>
          <a:bodyPr wrap="square" lIns="81639" tIns="42452" rIns="81639" bIns="42452" anchor="t" anchorCtr="0">
            <a:spAutoFit/>
          </a:bodyPr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fr-FR" sz="2200" b="0" i="0" u="none" strike="noStrike" kern="1200">
                <a:ln>
                  <a:noFill/>
                </a:ln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fr-FR" sz="2200" b="0" i="0" u="none" strike="noStrike" kern="1200">
                <a:ln>
                  <a:noFill/>
                </a:ln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</a:defRPr>
            </a:lvl9pPr>
          </a:lstStyle>
          <a:p>
            <a:pPr marL="457200" indent="-457200">
              <a:spcBef>
                <a:spcPts val="542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3200" noProof="0" dirty="0" smtClean="0"/>
              <a:t>Most used method</a:t>
            </a:r>
          </a:p>
          <a:p>
            <a:pPr marL="457200" indent="-457200">
              <a:spcBef>
                <a:spcPts val="542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3200" noProof="0" dirty="0" smtClean="0"/>
              <a:t>For each iteration, direction is</a:t>
            </a:r>
          </a:p>
          <a:p>
            <a:pPr marL="432000" lvl="1" indent="0">
              <a:spcBef>
                <a:spcPts val="542"/>
              </a:spcBef>
              <a:spcAft>
                <a:spcPts val="0"/>
              </a:spcAft>
            </a:pPr>
            <a:endParaRPr lang="en-US" sz="3000" noProof="0" dirty="0" smtClean="0"/>
          </a:p>
          <a:p>
            <a:pPr marL="432000" lvl="1" indent="0">
              <a:spcBef>
                <a:spcPts val="542"/>
              </a:spcBef>
              <a:spcAft>
                <a:spcPts val="0"/>
              </a:spcAft>
            </a:pPr>
            <a:endParaRPr lang="en-US" sz="3000" noProof="0" dirty="0" smtClean="0"/>
          </a:p>
          <a:p>
            <a:pPr marL="889200" lvl="1" indent="-457200">
              <a:spcBef>
                <a:spcPts val="542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endParaRPr lang="en-US" sz="3000" noProof="0" dirty="0" smtClean="0"/>
          </a:p>
          <a:p>
            <a:pPr marL="457200" indent="-457200">
              <a:spcBef>
                <a:spcPts val="542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3200" noProof="0" dirty="0" smtClean="0"/>
              <a:t>Choice of </a:t>
            </a:r>
            <a:r>
              <a:rPr lang="en-US" sz="3200" noProof="0" dirty="0" smtClean="0">
                <a:latin typeface="Symbol" pitchFamily="2"/>
              </a:rPr>
              <a:t>l</a:t>
            </a:r>
            <a:r>
              <a:rPr lang="en-US" sz="3200" noProof="0" dirty="0" smtClean="0"/>
              <a:t> is balancing the behavior</a:t>
            </a:r>
          </a:p>
          <a:p>
            <a:pPr lvl="1"/>
            <a:r>
              <a:rPr lang="en-US" sz="2800" dirty="0" smtClean="0"/>
              <a:t>Small: Newton</a:t>
            </a:r>
            <a:endParaRPr lang="en-US" sz="2800" noProof="0" dirty="0" smtClean="0"/>
          </a:p>
          <a:p>
            <a:pPr lvl="1"/>
            <a:r>
              <a:rPr lang="en-US" sz="2800" noProof="0" dirty="0" smtClean="0"/>
              <a:t>Large: fast gradient descent</a:t>
            </a:r>
          </a:p>
          <a:p>
            <a:pPr marL="889200" lvl="1" indent="-457200">
              <a:buSzPct val="100000"/>
              <a:buFont typeface="Wingdings" panose="05000000000000000000" pitchFamily="2" charset="2"/>
              <a:buChar char="§"/>
            </a:pPr>
            <a:endParaRPr lang="en-US" sz="3000" noProof="0" dirty="0" smtClean="0"/>
          </a:p>
          <a:p>
            <a:pPr marL="457200" indent="-457200">
              <a:buSzPct val="100000"/>
              <a:buFont typeface="Wingdings" panose="05000000000000000000" pitchFamily="2" charset="2"/>
              <a:buChar char="§"/>
            </a:pPr>
            <a:r>
              <a:rPr lang="en-US" sz="3200" noProof="0" dirty="0" smtClean="0"/>
              <a:t>More robust to noise</a:t>
            </a:r>
            <a:endParaRPr lang="en-US" sz="3200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>
                <a:spLocks noResize="1"/>
              </p:cNvSpPr>
              <p:nvPr/>
            </p:nvSpPr>
            <p:spPr>
              <a:xfrm>
                <a:off x="1352904" y="2486476"/>
                <a:ext cx="6438193" cy="9115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fr-FR" sz="3600" b="1" i="1" smtClean="0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sz="3600" b="1" i="1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3600" b="1" i="1">
                                  <a:latin typeface="Cambria Math"/>
                                  <a:cs typeface="Times New Roman" panose="02020603050405020304" pitchFamily="18" charset="0"/>
                                </a:rPr>
                                <m:t>𝐉</m:t>
                              </m:r>
                            </m:e>
                            <m:sub>
                              <m:r>
                                <a:rPr lang="fr-FR" sz="3600" b="1" i="1">
                                  <a:latin typeface="Cambria Math"/>
                                </a:rPr>
                                <m:t>𝒓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fr-FR" sz="3600" b="1" i="0">
                                  <a:latin typeface="Cambria Math"/>
                                  <a:cs typeface="Times New Roman" panose="02020603050405020304" pitchFamily="18" charset="0"/>
                                </a:rPr>
                                <m:t>T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fr-FR" sz="3600" b="1" i="1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3600" b="1" i="0">
                                  <a:latin typeface="Cambria Math"/>
                                  <a:cs typeface="Times New Roman" panose="02020603050405020304" pitchFamily="18" charset="0"/>
                                </a:rPr>
                                <m:t>𝐉</m:t>
                              </m:r>
                            </m:e>
                            <m:sub>
                              <m:r>
                                <a:rPr lang="fr-FR" sz="3600" b="1" i="1">
                                  <a:latin typeface="Cambria Math"/>
                                </a:rPr>
                                <m:t>𝒓</m:t>
                              </m:r>
                            </m:sub>
                          </m:sSub>
                          <m:r>
                            <a:rPr lang="fr-FR" sz="3600" b="0" i="0">
                              <a:latin typeface="Cambria Math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fr-FR" sz="3600" b="0" i="0">
                              <a:latin typeface="Cambria Math"/>
                            </a:rPr>
                            <m:t>λ</m:t>
                          </m:r>
                          <m:r>
                            <a:rPr lang="fr-FR" sz="3600" b="0" i="1" smtClean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fr-FR" sz="3600" b="0" i="0">
                              <a:latin typeface="Cambria Math"/>
                              <a:cs typeface="Times New Roman" panose="02020603050405020304" pitchFamily="18" charset="0"/>
                            </a:rPr>
                            <m:t>diag</m:t>
                          </m:r>
                          <m:r>
                            <a:rPr lang="fr-FR" sz="3600" b="0" i="0" smtClean="0">
                              <a:latin typeface="Cambria Math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fr-FR" sz="3600" b="0" i="0">
                              <a:latin typeface="Cambria Math"/>
                              <a:cs typeface="Times New Roman" panose="020206030504050203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fr-FR" sz="3600" b="0" i="1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fr-FR" sz="3600" b="0" i="1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3600" b="1" i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𝐉</m:t>
                                  </m:r>
                                </m:e>
                                <m:sub>
                                  <m:r>
                                    <a:rPr lang="fr-FR" sz="3600" b="1" i="1">
                                      <a:latin typeface="Cambria Math"/>
                                    </a:rPr>
                                    <m:t>𝒓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fr-FR" sz="3600" b="1" i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T</m:t>
                                  </m:r>
                                </m:sup>
                              </m:sSubSup>
                              <m:r>
                                <a:rPr lang="fr-FR" sz="3600" b="0" i="1">
                                  <a:latin typeface="Cambria Math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fr-FR" sz="3600" b="0" i="1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3600" b="1" i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𝐉</m:t>
                                  </m:r>
                                </m:e>
                                <m:sub>
                                  <m:r>
                                    <a:rPr lang="fr-FR" sz="3600" b="1" i="1" smtClean="0"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  <m:t>𝒓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fr-FR" sz="3600" b="1" i="1">
                          <a:latin typeface="Cambria Math"/>
                        </a:rPr>
                        <m:t>𝒉</m:t>
                      </m:r>
                      <m:r>
                        <a:rPr lang="fr-FR" sz="3600" b="0" i="0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fr-FR" sz="3600" b="0" i="1"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fr-FR" sz="3600" b="1" i="0">
                              <a:latin typeface="Cambria Math"/>
                              <a:cs typeface="Times New Roman" panose="02020603050405020304" pitchFamily="18" charset="0"/>
                            </a:rPr>
                            <m:t>𝐉</m:t>
                          </m:r>
                        </m:e>
                        <m:sub>
                          <m:r>
                            <a:rPr lang="fr-FR" sz="3600" b="1" i="1">
                              <a:latin typeface="Cambria Math"/>
                            </a:rPr>
                            <m:t>𝒓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fr-FR" sz="3600" b="1" i="0">
                              <a:latin typeface="Cambria Math"/>
                              <a:cs typeface="Times New Roman" panose="02020603050405020304" pitchFamily="18" charset="0"/>
                            </a:rPr>
                            <m:t>T</m:t>
                          </m:r>
                        </m:sup>
                      </m:sSubSup>
                      <m:r>
                        <a:rPr lang="fr-FR" sz="3600" b="1" i="1">
                          <a:latin typeface="Cambria Math"/>
                        </a:rPr>
                        <m:t>𝒓</m:t>
                      </m:r>
                    </m:oMath>
                  </m:oMathPara>
                </a14:m>
                <a:endParaRPr lang="fr-FR" sz="36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904" y="2486476"/>
                <a:ext cx="6438193" cy="9115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430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 smtClean="0"/>
              <a:t>Input data and Co-variance</a:t>
            </a:r>
            <a:endParaRPr lang="en-US" noProof="0" dirty="0"/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Coming back to stability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44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noProof="0" dirty="0" smtClean="0"/>
              <a:t>Reminder: Least Squares </a:t>
            </a:r>
            <a:endParaRPr lang="en-US" noProof="0" dirty="0"/>
          </a:p>
        </p:txBody>
      </p:sp>
      <p:sp>
        <p:nvSpPr>
          <p:cNvPr id="3" name="Espace réservé du texte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9pPr>
          </a:lstStyle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noProof="0" dirty="0" smtClean="0"/>
              <a:t>Minimize Euclidian error = objective</a:t>
            </a:r>
          </a:p>
          <a:p>
            <a:pPr lvl="3" rtl="0" hangingPunct="0">
              <a:buNone/>
            </a:pPr>
            <a:endParaRPr lang="en-US" sz="2900" noProof="0" dirty="0" smtClean="0"/>
          </a:p>
          <a:p>
            <a:pPr lvl="3" rtl="0" hangingPunct="0">
              <a:buNone/>
            </a:pPr>
            <a:endParaRPr lang="en-US" sz="2900" noProof="0" dirty="0" smtClean="0"/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noProof="0" dirty="0" smtClean="0"/>
              <a:t>Unique solution if well conditioned </a:t>
            </a:r>
          </a:p>
          <a:p>
            <a:pPr lvl="1"/>
            <a:r>
              <a:rPr lang="en-US" noProof="0" dirty="0" smtClean="0"/>
              <a:t>Do not contain the trivial solution </a:t>
            </a:r>
            <a:r>
              <a:rPr lang="en-US" b="1" i="1" noProof="0" dirty="0" smtClean="0">
                <a:latin typeface="Times New Roman" pitchFamily="18"/>
              </a:rPr>
              <a:t>v </a:t>
            </a:r>
            <a:r>
              <a:rPr lang="en-US" noProof="0" dirty="0" smtClean="0">
                <a:latin typeface="Symbol" pitchFamily="2"/>
              </a:rPr>
              <a:t>= </a:t>
            </a:r>
            <a:r>
              <a:rPr lang="en-US" noProof="0" dirty="0" smtClean="0">
                <a:latin typeface="Times New Roman" pitchFamily="18"/>
              </a:rPr>
              <a:t>0</a:t>
            </a:r>
          </a:p>
          <a:p>
            <a:pPr lvl="2"/>
            <a:r>
              <a:rPr lang="en-US" noProof="0" dirty="0" smtClean="0"/>
              <a:t>Example: implicit line</a:t>
            </a:r>
          </a:p>
          <a:p>
            <a:pPr lvl="1"/>
            <a:endParaRPr lang="en-US" sz="2900" noProof="0" dirty="0" smtClean="0"/>
          </a:p>
          <a:p>
            <a:pPr lvl="1"/>
            <a:r>
              <a:rPr lang="en-US" sz="2900" noProof="0" dirty="0" smtClean="0"/>
              <a:t>Measures </a:t>
            </a:r>
            <a:r>
              <a:rPr lang="en-US" sz="2900" dirty="0">
                <a:latin typeface="Symbol"/>
              </a:rPr>
              <a:t>³</a:t>
            </a:r>
            <a:r>
              <a:rPr lang="en-US" sz="2900" noProof="0" dirty="0" smtClean="0"/>
              <a:t> parameters: </a:t>
            </a:r>
            <a:r>
              <a:rPr lang="en-US" sz="2500" i="1" noProof="0" dirty="0" smtClean="0">
                <a:latin typeface="Times New Roman" pitchFamily="18"/>
              </a:rPr>
              <a:t>M</a:t>
            </a:r>
            <a:r>
              <a:rPr lang="en-US" sz="2500" noProof="0" dirty="0" smtClean="0"/>
              <a:t> </a:t>
            </a:r>
            <a:r>
              <a:rPr lang="en-US" sz="2500" noProof="0" dirty="0" smtClean="0">
                <a:latin typeface="Symbol"/>
              </a:rPr>
              <a:t>³</a:t>
            </a:r>
            <a:r>
              <a:rPr lang="en-US" sz="2500" noProof="0" dirty="0" smtClean="0"/>
              <a:t> </a:t>
            </a:r>
            <a:r>
              <a:rPr lang="en-US" sz="2500" i="1" noProof="0" dirty="0" smtClean="0">
                <a:latin typeface="Times New Roman" pitchFamily="18"/>
              </a:rPr>
              <a:t>K</a:t>
            </a:r>
          </a:p>
          <a:p>
            <a:pPr lvl="1"/>
            <a:r>
              <a:rPr lang="en-US" dirty="0" smtClean="0"/>
              <a:t>Measures are different</a:t>
            </a:r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>
                <a:spLocks noResize="1"/>
              </p:cNvSpPr>
              <p:nvPr/>
            </p:nvSpPr>
            <p:spPr>
              <a:xfrm>
                <a:off x="4693025" y="4396421"/>
                <a:ext cx="4298760" cy="4776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smtClean="0">
                          <a:latin typeface="Cambria Math"/>
                        </a:rPr>
                        <m:t>0</m:t>
                      </m:r>
                      <m:r>
                        <a:rPr lang="fr-FR" sz="2400" i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fr-FR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sz="2400">
                              <a:latin typeface="Cambria Math"/>
                              <a:cs typeface="Times New Roman" panose="02020603050405020304" pitchFamily="18" charset="0"/>
                            </a:rPr>
                            <m:t>f</m:t>
                          </m:r>
                        </m:e>
                        <m:sub>
                          <m:d>
                            <m:dPr>
                              <m:ctrlPr>
                                <a:rPr lang="fr-FR" sz="2400" i="1"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/>
                                </a:rPr>
                                <m:t>𝑎</m:t>
                              </m:r>
                              <m:r>
                                <a:rPr lang="fr-FR" sz="2400" i="0">
                                  <a:latin typeface="Cambria Math"/>
                                </a:rPr>
                                <m:t>,</m:t>
                              </m:r>
                              <m:r>
                                <a:rPr lang="fr-FR" sz="2400" i="1">
                                  <a:latin typeface="Cambria Math"/>
                                </a:rPr>
                                <m:t>𝑏</m:t>
                              </m:r>
                              <m:r>
                                <a:rPr lang="fr-FR" sz="2400" i="0">
                                  <a:latin typeface="Cambria Math"/>
                                </a:rPr>
                                <m:t>,</m:t>
                              </m:r>
                              <m:r>
                                <a:rPr lang="fr-FR" sz="2400" i="1">
                                  <a:latin typeface="Cambria Math"/>
                                </a:rPr>
                                <m:t>𝑐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fr-FR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2400" i="1">
                              <a:latin typeface="Cambria Math"/>
                            </a:rPr>
                            <m:t>𝑥</m:t>
                          </m:r>
                          <m:r>
                            <a:rPr lang="fr-FR" sz="2400" i="0">
                              <a:latin typeface="Cambria Math"/>
                            </a:rPr>
                            <m:t>,</m:t>
                          </m:r>
                          <m:r>
                            <a:rPr lang="fr-FR" sz="2400" i="1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fr-FR" sz="2400" i="0">
                          <a:latin typeface="Cambria Math"/>
                        </a:rPr>
                        <m:t>=</m:t>
                      </m:r>
                      <m:r>
                        <a:rPr lang="fr-FR" sz="2400" i="1">
                          <a:latin typeface="Cambria Math"/>
                        </a:rPr>
                        <m:t>𝑎𝑦</m:t>
                      </m:r>
                      <m:r>
                        <a:rPr lang="fr-FR" sz="2400" i="0">
                          <a:latin typeface="Cambria Math"/>
                        </a:rPr>
                        <m:t>+</m:t>
                      </m:r>
                      <m:r>
                        <a:rPr lang="fr-FR" sz="2400" i="1">
                          <a:latin typeface="Cambria Math"/>
                        </a:rPr>
                        <m:t>𝑏𝑥</m:t>
                      </m:r>
                      <m:r>
                        <a:rPr lang="fr-FR" sz="2400" i="0">
                          <a:latin typeface="Cambria Math"/>
                        </a:rPr>
                        <m:t>+</m:t>
                      </m:r>
                      <m:r>
                        <a:rPr lang="fr-FR" sz="2400" i="1">
                          <a:latin typeface="Cambria Math"/>
                        </a:rPr>
                        <m:t>𝑐</m:t>
                      </m:r>
                    </m:oMath>
                  </m:oMathPara>
                </a14:m>
                <a:endParaRPr lang="fr-FR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025" y="4396421"/>
                <a:ext cx="4298760" cy="477674"/>
              </a:xfrm>
              <a:prstGeom prst="rect">
                <a:avLst/>
              </a:prstGeom>
              <a:blipFill rotWithShape="1">
                <a:blip r:embed="rId3"/>
                <a:stretch>
                  <a:fillRect b="-50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>
                <a:spLocks noResize="1"/>
              </p:cNvSpPr>
              <p:nvPr/>
            </p:nvSpPr>
            <p:spPr>
              <a:xfrm>
                <a:off x="2189232" y="1981622"/>
                <a:ext cx="3572279" cy="4567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latin typeface="Cambria Math"/>
                        </a:rPr>
                        <m:t>𝐸</m:t>
                      </m:r>
                      <m:r>
                        <a:rPr lang="fr-FR" sz="2400" b="0" i="1" smtClean="0">
                          <a:latin typeface="Cambria Math"/>
                        </a:rPr>
                        <m:t>= </m:t>
                      </m:r>
                      <m:sSubSup>
                        <m:sSubSupPr>
                          <m:ctrlPr>
                            <a:rPr lang="fr-FR" sz="2400" b="0" i="1">
                              <a:latin typeface="Cambria Math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fr-FR" sz="2400" b="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4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fr-FR" sz="2400" b="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2400" b="1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b="1" i="1">
                                              <a:latin typeface="Cambria Math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fr-FR" sz="2400" i="1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r>
                                        <a:rPr lang="fr-FR" sz="2400"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fr-FR" sz="2400" b="1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>
                                              <a:latin typeface="Cambria Math"/>
                                              <a:cs typeface="Times New Roman" panose="02020603050405020304" pitchFamily="18" charset="0"/>
                                            </a:rPr>
                                            <m:t>𝐟</m:t>
                                          </m:r>
                                        </m:e>
                                        <m:sub>
                                          <m:r>
                                            <a:rPr lang="fr-FR" sz="2400" b="1" i="1">
                                              <a:latin typeface="Cambria Math"/>
                                            </a:rPr>
                                            <m:t>𝒗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fr-FR" sz="2400" b="1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fr-FR" sz="2400" b="1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fr-FR" sz="2400" b="1" i="1">
                                                  <a:latin typeface="Cambria Math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fr-FR" sz="2400">
                                                  <a:latin typeface="Cambria Math"/>
                                                </a:rPr>
                                                <m:t>m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fr-FR" sz="2400" b="0" i="1" smtClean="0">
                                      <a:latin typeface="Cambria Math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fr-FR" sz="240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fr-FR" sz="2400">
                              <a:latin typeface="Cambria Math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fr-FR" sz="2400" b="1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232" y="1981622"/>
                <a:ext cx="3572279" cy="456771"/>
              </a:xfrm>
              <a:prstGeom prst="rect">
                <a:avLst/>
              </a:prstGeom>
              <a:blipFill rotWithShape="1">
                <a:blip r:embed="rId4"/>
                <a:stretch>
                  <a:fillRect b="-14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>
                <a:spLocks noResize="1"/>
              </p:cNvSpPr>
              <p:nvPr/>
            </p:nvSpPr>
            <p:spPr>
              <a:xfrm>
                <a:off x="5758113" y="1649544"/>
                <a:ext cx="3239945" cy="11209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fr-FR" sz="2400" b="1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fr-FR" sz="2400" b="0" i="1">
                              <a:latin typeface="Cambria Math"/>
                            </a:rPr>
                            <m:t>𝑚</m:t>
                          </m:r>
                          <m:r>
                            <a:rPr lang="fr-FR" sz="2400" b="0" i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fr-FR" sz="2400" b="0" i="1">
                              <a:latin typeface="Cambria Math"/>
                            </a:rPr>
                            <m:t>𝑀</m:t>
                          </m:r>
                        </m:sup>
                        <m:e>
                          <m:sSubSup>
                            <m:sSubSupPr>
                              <m:ctrlPr>
                                <a:rPr lang="fr-FR" sz="2400" b="0" i="1">
                                  <a:latin typeface="Cambria Math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fr-FR" sz="24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sz="2400" b="1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 b="1" i="1">
                                          <a:latin typeface="Cambria Math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fr-FR" sz="2400" i="1">
                                          <a:latin typeface="Cambria Math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fr-FR" sz="2400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fr-FR" sz="2400" b="1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400"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  <m:t>𝐟</m:t>
                                      </m:r>
                                    </m:e>
                                    <m:sub>
                                      <m:r>
                                        <a:rPr lang="fr-FR" sz="2400" b="1" i="1">
                                          <a:latin typeface="Cambria Math"/>
                                        </a:rPr>
                                        <m:t>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fr-FR" sz="2400" b="1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sz="2400" b="1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400" b="1" i="1">
                                              <a:latin typeface="Cambria Math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fr-FR" sz="2400">
                                              <a:latin typeface="Cambria Math"/>
                                            </a:rPr>
                                            <m:t>m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fr-FR" sz="2400" b="0" i="0">
                                  <a:latin typeface="Cambria Math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fr-FR" sz="2400" b="0" i="0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fr-FR" sz="2400" b="1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113" y="1649544"/>
                <a:ext cx="3239945" cy="112092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033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From Measurement to Parameter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285750" algn="l"/>
              </a:tabLst>
            </a:pPr>
            <a:r>
              <a:rPr lang="en-US" sz="2800" dirty="0" smtClean="0"/>
              <a:t>1D case – mapping    </a:t>
            </a:r>
          </a:p>
          <a:p>
            <a:pPr indent="0">
              <a:buNone/>
              <a:tabLst>
                <a:tab pos="285750" algn="l"/>
              </a:tabLst>
            </a:pPr>
            <a:r>
              <a:rPr lang="en-US" sz="2800" dirty="0"/>
              <a:t>	</a:t>
            </a:r>
            <a:r>
              <a:rPr lang="en-US" sz="2800" dirty="0" smtClean="0"/>
              <a:t>from measurement space to parameter space </a:t>
            </a:r>
            <a:endParaRPr lang="en-US" sz="2800" dirty="0"/>
          </a:p>
        </p:txBody>
      </p:sp>
      <p:sp>
        <p:nvSpPr>
          <p:cNvPr id="4" name="Freeform 3"/>
          <p:cNvSpPr/>
          <p:nvPr/>
        </p:nvSpPr>
        <p:spPr bwMode="auto">
          <a:xfrm>
            <a:off x="1838324" y="3467760"/>
            <a:ext cx="4219575" cy="1704975"/>
          </a:xfrm>
          <a:custGeom>
            <a:avLst/>
            <a:gdLst>
              <a:gd name="connsiteX0" fmla="*/ 0 w 6915184"/>
              <a:gd name="connsiteY0" fmla="*/ 2130984 h 2275947"/>
              <a:gd name="connsiteX1" fmla="*/ 2000250 w 6915184"/>
              <a:gd name="connsiteY1" fmla="*/ 2150034 h 2275947"/>
              <a:gd name="connsiteX2" fmla="*/ 3943350 w 6915184"/>
              <a:gd name="connsiteY2" fmla="*/ 778434 h 2275947"/>
              <a:gd name="connsiteX3" fmla="*/ 6457950 w 6915184"/>
              <a:gd name="connsiteY3" fmla="*/ 530784 h 2275947"/>
              <a:gd name="connsiteX4" fmla="*/ 6457950 w 6915184"/>
              <a:gd name="connsiteY4" fmla="*/ 530784 h 2275947"/>
              <a:gd name="connsiteX5" fmla="*/ 5610225 w 6915184"/>
              <a:gd name="connsiteY5" fmla="*/ 1569009 h 2275947"/>
              <a:gd name="connsiteX6" fmla="*/ 6553200 w 6915184"/>
              <a:gd name="connsiteY6" fmla="*/ 1607109 h 2275947"/>
              <a:gd name="connsiteX7" fmla="*/ 6915150 w 6915184"/>
              <a:gd name="connsiteY7" fmla="*/ 16434 h 2275947"/>
              <a:gd name="connsiteX8" fmla="*/ 6572250 w 6915184"/>
              <a:gd name="connsiteY8" fmla="*/ 797484 h 2275947"/>
              <a:gd name="connsiteX0" fmla="*/ 0 w 6915184"/>
              <a:gd name="connsiteY0" fmla="*/ 2130984 h 2178742"/>
              <a:gd name="connsiteX1" fmla="*/ 2028825 w 6915184"/>
              <a:gd name="connsiteY1" fmla="*/ 1902384 h 2178742"/>
              <a:gd name="connsiteX2" fmla="*/ 3943350 w 6915184"/>
              <a:gd name="connsiteY2" fmla="*/ 778434 h 2178742"/>
              <a:gd name="connsiteX3" fmla="*/ 6457950 w 6915184"/>
              <a:gd name="connsiteY3" fmla="*/ 530784 h 2178742"/>
              <a:gd name="connsiteX4" fmla="*/ 6457950 w 6915184"/>
              <a:gd name="connsiteY4" fmla="*/ 530784 h 2178742"/>
              <a:gd name="connsiteX5" fmla="*/ 5610225 w 6915184"/>
              <a:gd name="connsiteY5" fmla="*/ 1569009 h 2178742"/>
              <a:gd name="connsiteX6" fmla="*/ 6553200 w 6915184"/>
              <a:gd name="connsiteY6" fmla="*/ 1607109 h 2178742"/>
              <a:gd name="connsiteX7" fmla="*/ 6915150 w 6915184"/>
              <a:gd name="connsiteY7" fmla="*/ 16434 h 2178742"/>
              <a:gd name="connsiteX8" fmla="*/ 6572250 w 6915184"/>
              <a:gd name="connsiteY8" fmla="*/ 797484 h 2178742"/>
              <a:gd name="connsiteX0" fmla="*/ 0 w 7044558"/>
              <a:gd name="connsiteY0" fmla="*/ 2120805 h 2168563"/>
              <a:gd name="connsiteX1" fmla="*/ 2028825 w 7044558"/>
              <a:gd name="connsiteY1" fmla="*/ 1892205 h 2168563"/>
              <a:gd name="connsiteX2" fmla="*/ 3943350 w 7044558"/>
              <a:gd name="connsiteY2" fmla="*/ 768255 h 2168563"/>
              <a:gd name="connsiteX3" fmla="*/ 6457950 w 7044558"/>
              <a:gd name="connsiteY3" fmla="*/ 520605 h 2168563"/>
              <a:gd name="connsiteX4" fmla="*/ 6457950 w 7044558"/>
              <a:gd name="connsiteY4" fmla="*/ 520605 h 2168563"/>
              <a:gd name="connsiteX5" fmla="*/ 5610225 w 7044558"/>
              <a:gd name="connsiteY5" fmla="*/ 1558830 h 2168563"/>
              <a:gd name="connsiteX6" fmla="*/ 6553200 w 7044558"/>
              <a:gd name="connsiteY6" fmla="*/ 1596930 h 2168563"/>
              <a:gd name="connsiteX7" fmla="*/ 6915150 w 7044558"/>
              <a:gd name="connsiteY7" fmla="*/ 6255 h 2168563"/>
              <a:gd name="connsiteX8" fmla="*/ 6572250 w 7044558"/>
              <a:gd name="connsiteY8" fmla="*/ 787305 h 2168563"/>
              <a:gd name="connsiteX0" fmla="*/ 0 w 7044558"/>
              <a:gd name="connsiteY0" fmla="*/ 2120805 h 2168563"/>
              <a:gd name="connsiteX1" fmla="*/ 2028825 w 7044558"/>
              <a:gd name="connsiteY1" fmla="*/ 1892205 h 2168563"/>
              <a:gd name="connsiteX2" fmla="*/ 3943350 w 7044558"/>
              <a:gd name="connsiteY2" fmla="*/ 768255 h 2168563"/>
              <a:gd name="connsiteX3" fmla="*/ 6457950 w 7044558"/>
              <a:gd name="connsiteY3" fmla="*/ 520605 h 2168563"/>
              <a:gd name="connsiteX4" fmla="*/ 6457950 w 7044558"/>
              <a:gd name="connsiteY4" fmla="*/ 520605 h 2168563"/>
              <a:gd name="connsiteX5" fmla="*/ 5610225 w 7044558"/>
              <a:gd name="connsiteY5" fmla="*/ 1558830 h 2168563"/>
              <a:gd name="connsiteX6" fmla="*/ 6553200 w 7044558"/>
              <a:gd name="connsiteY6" fmla="*/ 1596930 h 2168563"/>
              <a:gd name="connsiteX7" fmla="*/ 6915150 w 7044558"/>
              <a:gd name="connsiteY7" fmla="*/ 6255 h 2168563"/>
              <a:gd name="connsiteX0" fmla="*/ 0 w 6553200"/>
              <a:gd name="connsiteY0" fmla="*/ 1600200 h 1647958"/>
              <a:gd name="connsiteX1" fmla="*/ 2028825 w 6553200"/>
              <a:gd name="connsiteY1" fmla="*/ 1371600 h 1647958"/>
              <a:gd name="connsiteX2" fmla="*/ 3943350 w 6553200"/>
              <a:gd name="connsiteY2" fmla="*/ 247650 h 1647958"/>
              <a:gd name="connsiteX3" fmla="*/ 6457950 w 6553200"/>
              <a:gd name="connsiteY3" fmla="*/ 0 h 1647958"/>
              <a:gd name="connsiteX4" fmla="*/ 6457950 w 6553200"/>
              <a:gd name="connsiteY4" fmla="*/ 0 h 1647958"/>
              <a:gd name="connsiteX5" fmla="*/ 5610225 w 6553200"/>
              <a:gd name="connsiteY5" fmla="*/ 1038225 h 1647958"/>
              <a:gd name="connsiteX6" fmla="*/ 6553200 w 6553200"/>
              <a:gd name="connsiteY6" fmla="*/ 1076325 h 1647958"/>
              <a:gd name="connsiteX0" fmla="*/ 0 w 6457950"/>
              <a:gd name="connsiteY0" fmla="*/ 1600200 h 1647958"/>
              <a:gd name="connsiteX1" fmla="*/ 2028825 w 6457950"/>
              <a:gd name="connsiteY1" fmla="*/ 1371600 h 1647958"/>
              <a:gd name="connsiteX2" fmla="*/ 3943350 w 6457950"/>
              <a:gd name="connsiteY2" fmla="*/ 247650 h 1647958"/>
              <a:gd name="connsiteX3" fmla="*/ 6457950 w 6457950"/>
              <a:gd name="connsiteY3" fmla="*/ 0 h 1647958"/>
              <a:gd name="connsiteX4" fmla="*/ 6457950 w 6457950"/>
              <a:gd name="connsiteY4" fmla="*/ 0 h 1647958"/>
              <a:gd name="connsiteX5" fmla="*/ 5610225 w 6457950"/>
              <a:gd name="connsiteY5" fmla="*/ 1038225 h 1647958"/>
              <a:gd name="connsiteX0" fmla="*/ 0 w 6457950"/>
              <a:gd name="connsiteY0" fmla="*/ 1600200 h 1647958"/>
              <a:gd name="connsiteX1" fmla="*/ 2028825 w 6457950"/>
              <a:gd name="connsiteY1" fmla="*/ 1371600 h 1647958"/>
              <a:gd name="connsiteX2" fmla="*/ 3943350 w 6457950"/>
              <a:gd name="connsiteY2" fmla="*/ 247650 h 1647958"/>
              <a:gd name="connsiteX3" fmla="*/ 6457950 w 6457950"/>
              <a:gd name="connsiteY3" fmla="*/ 0 h 1647958"/>
              <a:gd name="connsiteX4" fmla="*/ 6457950 w 6457950"/>
              <a:gd name="connsiteY4" fmla="*/ 0 h 1647958"/>
              <a:gd name="connsiteX0" fmla="*/ 0 w 6438900"/>
              <a:gd name="connsiteY0" fmla="*/ 1609725 h 1656083"/>
              <a:gd name="connsiteX1" fmla="*/ 2009775 w 6438900"/>
              <a:gd name="connsiteY1" fmla="*/ 1371600 h 1656083"/>
              <a:gd name="connsiteX2" fmla="*/ 3924300 w 6438900"/>
              <a:gd name="connsiteY2" fmla="*/ 247650 h 1656083"/>
              <a:gd name="connsiteX3" fmla="*/ 6438900 w 6438900"/>
              <a:gd name="connsiteY3" fmla="*/ 0 h 1656083"/>
              <a:gd name="connsiteX4" fmla="*/ 6438900 w 6438900"/>
              <a:gd name="connsiteY4" fmla="*/ 0 h 1656083"/>
              <a:gd name="connsiteX0" fmla="*/ 0 w 6438900"/>
              <a:gd name="connsiteY0" fmla="*/ 1609725 h 1617251"/>
              <a:gd name="connsiteX1" fmla="*/ 2009775 w 6438900"/>
              <a:gd name="connsiteY1" fmla="*/ 1371600 h 1617251"/>
              <a:gd name="connsiteX2" fmla="*/ 3924300 w 6438900"/>
              <a:gd name="connsiteY2" fmla="*/ 247650 h 1617251"/>
              <a:gd name="connsiteX3" fmla="*/ 6438900 w 6438900"/>
              <a:gd name="connsiteY3" fmla="*/ 0 h 1617251"/>
              <a:gd name="connsiteX4" fmla="*/ 6438900 w 6438900"/>
              <a:gd name="connsiteY4" fmla="*/ 0 h 1617251"/>
              <a:gd name="connsiteX0" fmla="*/ 0 w 5467350"/>
              <a:gd name="connsiteY0" fmla="*/ 1638300 h 1644187"/>
              <a:gd name="connsiteX1" fmla="*/ 1038225 w 5467350"/>
              <a:gd name="connsiteY1" fmla="*/ 1371600 h 1644187"/>
              <a:gd name="connsiteX2" fmla="*/ 2952750 w 5467350"/>
              <a:gd name="connsiteY2" fmla="*/ 247650 h 1644187"/>
              <a:gd name="connsiteX3" fmla="*/ 5467350 w 5467350"/>
              <a:gd name="connsiteY3" fmla="*/ 0 h 1644187"/>
              <a:gd name="connsiteX4" fmla="*/ 5467350 w 5467350"/>
              <a:gd name="connsiteY4" fmla="*/ 0 h 1644187"/>
              <a:gd name="connsiteX0" fmla="*/ 0 w 5467350"/>
              <a:gd name="connsiteY0" fmla="*/ 1638300 h 1638300"/>
              <a:gd name="connsiteX1" fmla="*/ 1038225 w 5467350"/>
              <a:gd name="connsiteY1" fmla="*/ 1371600 h 1638300"/>
              <a:gd name="connsiteX2" fmla="*/ 2952750 w 5467350"/>
              <a:gd name="connsiteY2" fmla="*/ 247650 h 1638300"/>
              <a:gd name="connsiteX3" fmla="*/ 5467350 w 5467350"/>
              <a:gd name="connsiteY3" fmla="*/ 0 h 1638300"/>
              <a:gd name="connsiteX4" fmla="*/ 5467350 w 5467350"/>
              <a:gd name="connsiteY4" fmla="*/ 0 h 1638300"/>
              <a:gd name="connsiteX0" fmla="*/ 0 w 5467350"/>
              <a:gd name="connsiteY0" fmla="*/ 1638300 h 1638300"/>
              <a:gd name="connsiteX1" fmla="*/ 1038225 w 5467350"/>
              <a:gd name="connsiteY1" fmla="*/ 1371600 h 1638300"/>
              <a:gd name="connsiteX2" fmla="*/ 2952750 w 5467350"/>
              <a:gd name="connsiteY2" fmla="*/ 247650 h 1638300"/>
              <a:gd name="connsiteX3" fmla="*/ 5467350 w 5467350"/>
              <a:gd name="connsiteY3" fmla="*/ 0 h 1638300"/>
              <a:gd name="connsiteX4" fmla="*/ 5467350 w 5467350"/>
              <a:gd name="connsiteY4" fmla="*/ 0 h 1638300"/>
              <a:gd name="connsiteX0" fmla="*/ 0 w 6353175"/>
              <a:gd name="connsiteY0" fmla="*/ 1687373 h 1687373"/>
              <a:gd name="connsiteX1" fmla="*/ 1038225 w 6353175"/>
              <a:gd name="connsiteY1" fmla="*/ 1420673 h 1687373"/>
              <a:gd name="connsiteX2" fmla="*/ 2952750 w 6353175"/>
              <a:gd name="connsiteY2" fmla="*/ 296723 h 1687373"/>
              <a:gd name="connsiteX3" fmla="*/ 5467350 w 6353175"/>
              <a:gd name="connsiteY3" fmla="*/ 49073 h 1687373"/>
              <a:gd name="connsiteX4" fmla="*/ 6353175 w 6353175"/>
              <a:gd name="connsiteY4" fmla="*/ 1087298 h 1687373"/>
              <a:gd name="connsiteX0" fmla="*/ 0 w 5467350"/>
              <a:gd name="connsiteY0" fmla="*/ 1687373 h 1687373"/>
              <a:gd name="connsiteX1" fmla="*/ 1038225 w 5467350"/>
              <a:gd name="connsiteY1" fmla="*/ 1420673 h 1687373"/>
              <a:gd name="connsiteX2" fmla="*/ 2952750 w 5467350"/>
              <a:gd name="connsiteY2" fmla="*/ 296723 h 1687373"/>
              <a:gd name="connsiteX3" fmla="*/ 5467350 w 5467350"/>
              <a:gd name="connsiteY3" fmla="*/ 49073 h 1687373"/>
              <a:gd name="connsiteX0" fmla="*/ 0 w 4286250"/>
              <a:gd name="connsiteY0" fmla="*/ 1609414 h 1609414"/>
              <a:gd name="connsiteX1" fmla="*/ 1038225 w 4286250"/>
              <a:gd name="connsiteY1" fmla="*/ 1342714 h 1609414"/>
              <a:gd name="connsiteX2" fmla="*/ 2952750 w 4286250"/>
              <a:gd name="connsiteY2" fmla="*/ 218764 h 1609414"/>
              <a:gd name="connsiteX3" fmla="*/ 4286250 w 4286250"/>
              <a:gd name="connsiteY3" fmla="*/ 66364 h 1609414"/>
              <a:gd name="connsiteX0" fmla="*/ 0 w 4286250"/>
              <a:gd name="connsiteY0" fmla="*/ 1543050 h 1543050"/>
              <a:gd name="connsiteX1" fmla="*/ 1038225 w 4286250"/>
              <a:gd name="connsiteY1" fmla="*/ 1276350 h 1543050"/>
              <a:gd name="connsiteX2" fmla="*/ 2952750 w 4286250"/>
              <a:gd name="connsiteY2" fmla="*/ 152400 h 1543050"/>
              <a:gd name="connsiteX3" fmla="*/ 4286250 w 4286250"/>
              <a:gd name="connsiteY3" fmla="*/ 0 h 1543050"/>
              <a:gd name="connsiteX0" fmla="*/ 0 w 4219575"/>
              <a:gd name="connsiteY0" fmla="*/ 1704975 h 1704975"/>
              <a:gd name="connsiteX1" fmla="*/ 1038225 w 4219575"/>
              <a:gd name="connsiteY1" fmla="*/ 1438275 h 1704975"/>
              <a:gd name="connsiteX2" fmla="*/ 2952750 w 4219575"/>
              <a:gd name="connsiteY2" fmla="*/ 314325 h 1704975"/>
              <a:gd name="connsiteX3" fmla="*/ 4219575 w 4219575"/>
              <a:gd name="connsiteY3" fmla="*/ 0 h 1704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19575" h="1704975">
                <a:moveTo>
                  <a:pt x="0" y="1704975"/>
                </a:moveTo>
                <a:cubicBezTo>
                  <a:pt x="661987" y="1655762"/>
                  <a:pt x="546100" y="1670050"/>
                  <a:pt x="1038225" y="1438275"/>
                </a:cubicBezTo>
                <a:cubicBezTo>
                  <a:pt x="1530350" y="1206500"/>
                  <a:pt x="2422525" y="554037"/>
                  <a:pt x="2952750" y="314325"/>
                </a:cubicBezTo>
                <a:cubicBezTo>
                  <a:pt x="3482975" y="74613"/>
                  <a:pt x="3576638" y="49213"/>
                  <a:pt x="4219575" y="0"/>
                </a:cubicBezTo>
              </a:path>
            </a:pathLst>
          </a:cu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utura Book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V="1">
            <a:off x="1838324" y="2343810"/>
            <a:ext cx="0" cy="2828926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/>
          <p:cNvCxnSpPr>
            <a:stCxn id="4" idx="0"/>
          </p:cNvCxnSpPr>
          <p:nvPr/>
        </p:nvCxnSpPr>
        <p:spPr bwMode="auto">
          <a:xfrm>
            <a:off x="1838324" y="5172735"/>
            <a:ext cx="4410076" cy="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Straight Connector 26"/>
          <p:cNvCxnSpPr/>
          <p:nvPr/>
        </p:nvCxnSpPr>
        <p:spPr bwMode="auto">
          <a:xfrm flipV="1">
            <a:off x="3721417" y="4435410"/>
            <a:ext cx="0" cy="737325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/>
          <p:cNvCxnSpPr/>
          <p:nvPr/>
        </p:nvCxnSpPr>
        <p:spPr bwMode="auto">
          <a:xfrm flipH="1">
            <a:off x="1838324" y="4435410"/>
            <a:ext cx="1883093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/>
          <p:cNvCxnSpPr/>
          <p:nvPr/>
        </p:nvCxnSpPr>
        <p:spPr bwMode="auto">
          <a:xfrm flipV="1">
            <a:off x="3200400" y="4745693"/>
            <a:ext cx="0" cy="427042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/>
          <p:cNvCxnSpPr/>
          <p:nvPr/>
        </p:nvCxnSpPr>
        <p:spPr bwMode="auto">
          <a:xfrm flipV="1">
            <a:off x="4191000" y="4096410"/>
            <a:ext cx="0" cy="1076325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/>
          <p:cNvCxnSpPr/>
          <p:nvPr/>
        </p:nvCxnSpPr>
        <p:spPr bwMode="auto">
          <a:xfrm>
            <a:off x="1828800" y="4113828"/>
            <a:ext cx="2362200" cy="0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/>
          <p:cNvCxnSpPr/>
          <p:nvPr/>
        </p:nvCxnSpPr>
        <p:spPr bwMode="auto">
          <a:xfrm>
            <a:off x="1838324" y="4732137"/>
            <a:ext cx="1362076" cy="13556"/>
          </a:xfrm>
          <a:prstGeom prst="line">
            <a:avLst/>
          </a:prstGeom>
          <a:noFill/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/>
          <p:cNvCxnSpPr/>
          <p:nvPr/>
        </p:nvCxnSpPr>
        <p:spPr bwMode="auto">
          <a:xfrm flipH="1">
            <a:off x="1143000" y="3029610"/>
            <a:ext cx="4800600" cy="2971800"/>
          </a:xfrm>
          <a:prstGeom prst="line">
            <a:avLst/>
          </a:prstGeom>
          <a:noFill/>
          <a:ln w="25400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Straight Connector 51"/>
          <p:cNvCxnSpPr/>
          <p:nvPr/>
        </p:nvCxnSpPr>
        <p:spPr bwMode="auto">
          <a:xfrm flipH="1">
            <a:off x="990600" y="2724810"/>
            <a:ext cx="4800600" cy="2971800"/>
          </a:xfrm>
          <a:prstGeom prst="line">
            <a:avLst/>
          </a:prstGeom>
          <a:noFill/>
          <a:ln w="254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>
                <a:spLocks noResize="1"/>
              </p:cNvSpPr>
              <p:nvPr/>
            </p:nvSpPr>
            <p:spPr>
              <a:xfrm>
                <a:off x="4386684" y="1125094"/>
                <a:ext cx="3745020" cy="6236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3600" b="0" i="0" smtClean="0">
                          <a:latin typeface="Cambria Math"/>
                        </a:rPr>
                        <m:t>o</m:t>
                      </m:r>
                      <m:r>
                        <a:rPr lang="fr-FR" sz="3600" b="0" i="1" smtClean="0">
                          <a:latin typeface="Cambria Math"/>
                        </a:rPr>
                        <m:t> :</m:t>
                      </m:r>
                      <m:r>
                        <a:rPr lang="fr-FR" sz="3600" b="0" i="1" smtClean="0">
                          <a:latin typeface="Cambria Math"/>
                        </a:rPr>
                        <m:t>𝑥</m:t>
                      </m:r>
                      <m:r>
                        <a:rPr lang="fr-FR" sz="3600" b="0" i="1" smtClean="0">
                          <a:latin typeface="Cambria Math"/>
                        </a:rPr>
                        <m:t> </m:t>
                      </m:r>
                      <m:r>
                        <a:rPr lang="fr-FR" sz="3600" i="1">
                          <a:latin typeface="Cambria Math"/>
                          <a:ea typeface="Cambria Math"/>
                        </a:rPr>
                        <m:t>𝜖</m:t>
                      </m:r>
                      <m:r>
                        <a:rPr lang="fr-FR" sz="3600" i="1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fr-FR" sz="3600" i="1">
                          <a:latin typeface="Cambria Math"/>
                          <a:ea typeface="Cambria Math"/>
                        </a:rPr>
                        <m:t>ℝ</m:t>
                      </m:r>
                      <m:r>
                        <a:rPr lang="fr-FR" sz="3600" i="1">
                          <a:latin typeface="Cambria Math"/>
                          <a:ea typeface="Cambria Math"/>
                        </a:rPr>
                        <m:t> →</m:t>
                      </m:r>
                      <m:r>
                        <a:rPr lang="fr-FR" sz="3600" i="1">
                          <a:latin typeface="Cambria Math"/>
                          <a:ea typeface="Cambria Math"/>
                        </a:rPr>
                        <m:t>𝑣</m:t>
                      </m:r>
                      <m:r>
                        <a:rPr lang="fr-FR" sz="36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fr-FR" sz="3600" i="1">
                          <a:latin typeface="Cambria Math"/>
                          <a:ea typeface="Cambria Math"/>
                        </a:rPr>
                        <m:t>𝜖</m:t>
                      </m:r>
                      <m:r>
                        <a:rPr lang="fr-FR" sz="3600" i="1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fr-FR" sz="3600" i="1">
                          <a:latin typeface="Cambria Math"/>
                          <a:ea typeface="Cambria Math"/>
                        </a:rPr>
                        <m:t>ℝ</m:t>
                      </m:r>
                    </m:oMath>
                  </m:oMathPara>
                </a14:m>
                <a:endParaRPr lang="fr-FR" sz="36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684" y="1125094"/>
                <a:ext cx="3745020" cy="62367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ZoneTexte 31"/>
              <p:cNvSpPr txBox="1">
                <a:spLocks noResize="1"/>
              </p:cNvSpPr>
              <p:nvPr/>
            </p:nvSpPr>
            <p:spPr>
              <a:xfrm>
                <a:off x="5791200" y="2261227"/>
                <a:ext cx="912257" cy="6677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0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fr-FR" sz="2000" b="0" i="1" smtClean="0">
                              <a:latin typeface="Cambria Math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fr-FR" sz="2000" b="0" i="0" smtClean="0">
                              <a:latin typeface="Cambria Math"/>
                            </a:rPr>
                            <m:t>o</m:t>
                          </m:r>
                        </m:num>
                        <m:den>
                          <m:r>
                            <a:rPr lang="fr-FR" sz="20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fr-FR" sz="2000" b="0" i="1" smtClean="0">
                              <a:latin typeface="Cambria Math"/>
                            </a:rPr>
                            <m:t>𝑥</m:t>
                          </m:r>
                        </m:den>
                      </m:f>
                      <m:r>
                        <a:rPr lang="fr-FR" sz="2000" b="0" i="1" smtClean="0">
                          <a:latin typeface="Cambria Math"/>
                        </a:rPr>
                        <m:t> </m:t>
                      </m:r>
                      <m:r>
                        <a:rPr lang="fr-FR" sz="2000" b="0" i="1" smtClean="0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fr-FR" sz="20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fr-FR" sz="20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ZoneTexte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2261227"/>
                <a:ext cx="912257" cy="66772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/>
              <p:cNvSpPr txBox="1">
                <a:spLocks noResize="1"/>
              </p:cNvSpPr>
              <p:nvPr/>
            </p:nvSpPr>
            <p:spPr>
              <a:xfrm>
                <a:off x="5998944" y="3244681"/>
                <a:ext cx="371275" cy="3830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/>
                        </a:rPr>
                        <m:t>𝑜</m:t>
                      </m:r>
                    </m:oMath>
                  </m:oMathPara>
                </a14:m>
                <a:endParaRPr lang="fr-FR" sz="20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ZoneTexte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944" y="3244681"/>
                <a:ext cx="371275" cy="38309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ZoneTexte 35"/>
              <p:cNvSpPr txBox="1">
                <a:spLocks noResize="1"/>
              </p:cNvSpPr>
              <p:nvPr/>
            </p:nvSpPr>
            <p:spPr>
              <a:xfrm>
                <a:off x="6190832" y="4911497"/>
                <a:ext cx="817294" cy="4432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400" b="0" i="0" smtClean="0">
                          <a:latin typeface="Cambria Math"/>
                        </a:rPr>
                        <m:t>data</m:t>
                      </m:r>
                    </m:oMath>
                  </m:oMathPara>
                </a14:m>
                <a:endParaRPr lang="fr-F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ZoneTexte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832" y="4911497"/>
                <a:ext cx="817294" cy="44324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/>
              <p:cNvSpPr txBox="1">
                <a:spLocks noResize="1"/>
              </p:cNvSpPr>
              <p:nvPr/>
            </p:nvSpPr>
            <p:spPr>
              <a:xfrm>
                <a:off x="204432" y="2358064"/>
                <a:ext cx="1628607" cy="4432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2400" b="0" i="0" smtClean="0">
                          <a:latin typeface="Cambria Math"/>
                        </a:rPr>
                        <m:t>parameter</m:t>
                      </m:r>
                    </m:oMath>
                  </m:oMathPara>
                </a14:m>
                <a:endParaRPr lang="fr-F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ZoneTexte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32" y="2358064"/>
                <a:ext cx="1628607" cy="443242"/>
              </a:xfrm>
              <a:prstGeom prst="rect">
                <a:avLst/>
              </a:prstGeom>
              <a:blipFill rotWithShape="1">
                <a:blip r:embed="rId7"/>
                <a:stretch>
                  <a:fillRect b="-178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/>
              <p:cNvSpPr txBox="1">
                <a:spLocks noResize="1"/>
              </p:cNvSpPr>
              <p:nvPr/>
            </p:nvSpPr>
            <p:spPr>
              <a:xfrm>
                <a:off x="897635" y="3907828"/>
                <a:ext cx="935404" cy="3830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fr-FR" sz="20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fr-FR" sz="2000" i="1">
                              <a:latin typeface="Cambria Math"/>
                            </a:rPr>
                            <m:t>𝑣</m:t>
                          </m:r>
                        </m:e>
                      </m:acc>
                      <m:r>
                        <a:rPr lang="fr-FR" sz="20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/>
                              <a:ea typeface="Cambria Math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fr-FR" sz="20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ZoneTexte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35" y="3907828"/>
                <a:ext cx="935404" cy="38309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/>
              <p:cNvSpPr txBox="1">
                <a:spLocks noResize="1"/>
              </p:cNvSpPr>
              <p:nvPr/>
            </p:nvSpPr>
            <p:spPr>
              <a:xfrm>
                <a:off x="860815" y="4544317"/>
                <a:ext cx="935404" cy="3830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fr-FR" sz="20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fr-FR" sz="2000" i="1">
                              <a:latin typeface="Cambria Math"/>
                            </a:rPr>
                            <m:t>𝑣</m:t>
                          </m:r>
                        </m:e>
                      </m:acc>
                      <m:r>
                        <a:rPr lang="fr-FR" sz="20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/>
                              <a:ea typeface="Cambria Math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fr-FR" sz="20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1" name="ZoneTexte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815" y="4544317"/>
                <a:ext cx="935404" cy="383097"/>
              </a:xfrm>
              <a:prstGeom prst="rect">
                <a:avLst/>
              </a:prstGeom>
              <a:blipFill rotWithShape="1">
                <a:blip r:embed="rId9"/>
                <a:stretch>
                  <a:fillRect b="-15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ZoneTexte 43"/>
              <p:cNvSpPr txBox="1">
                <a:spLocks noResize="1"/>
              </p:cNvSpPr>
              <p:nvPr/>
            </p:nvSpPr>
            <p:spPr>
              <a:xfrm>
                <a:off x="1365337" y="4251970"/>
                <a:ext cx="376021" cy="3830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fr-FR" sz="20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fr-FR" sz="2000" i="1">
                              <a:latin typeface="Cambria Math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fr-FR" sz="20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ZoneTexte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5337" y="4251970"/>
                <a:ext cx="376021" cy="383097"/>
              </a:xfrm>
              <a:prstGeom prst="rect">
                <a:avLst/>
              </a:prstGeom>
              <a:blipFill rotWithShape="1">
                <a:blip r:embed="rId10"/>
                <a:stretch>
                  <a:fillRect r="-290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ZoneTexte 45"/>
              <p:cNvSpPr txBox="1">
                <a:spLocks noResize="1"/>
              </p:cNvSpPr>
              <p:nvPr/>
            </p:nvSpPr>
            <p:spPr>
              <a:xfrm>
                <a:off x="2480458" y="5296487"/>
                <a:ext cx="935404" cy="3830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fr-FR" sz="20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fr-FR" sz="2000" b="0" i="1" smtClean="0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fr-FR" sz="20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sz="20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ZoneTexte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458" y="5296487"/>
                <a:ext cx="935404" cy="38309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ZoneTexte 47"/>
              <p:cNvSpPr txBox="1">
                <a:spLocks noResize="1"/>
              </p:cNvSpPr>
              <p:nvPr/>
            </p:nvSpPr>
            <p:spPr>
              <a:xfrm>
                <a:off x="4043362" y="5296486"/>
                <a:ext cx="935404" cy="3830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fr-FR" sz="20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fr-FR" sz="2000" b="0" i="1" smtClean="0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fr-FR" sz="20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fr-FR" sz="20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ZoneTexte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3362" y="5296486"/>
                <a:ext cx="935404" cy="383097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ZoneTexte 49"/>
              <p:cNvSpPr txBox="1">
                <a:spLocks noResize="1"/>
              </p:cNvSpPr>
              <p:nvPr/>
            </p:nvSpPr>
            <p:spPr>
              <a:xfrm>
                <a:off x="3535971" y="5296488"/>
                <a:ext cx="376021" cy="3830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fr-FR" sz="20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fr-FR" sz="2000" b="0" i="1" smtClean="0">
                              <a:latin typeface="Cambria Math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fr-FR" sz="20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ZoneTexte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5971" y="5296488"/>
                <a:ext cx="376021" cy="383097"/>
              </a:xfrm>
              <a:prstGeom prst="rect">
                <a:avLst/>
              </a:prstGeom>
              <a:blipFill rotWithShape="1">
                <a:blip r:embed="rId13"/>
                <a:stretch>
                  <a:fillRect r="-290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ZoneTexte 52"/>
              <p:cNvSpPr txBox="1">
                <a:spLocks noResize="1"/>
              </p:cNvSpPr>
              <p:nvPr/>
            </p:nvSpPr>
            <p:spPr>
              <a:xfrm>
                <a:off x="2225730" y="5762374"/>
                <a:ext cx="4151540" cy="6494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fr-FR" sz="20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fr-FR" sz="2000" b="0" i="1" smtClean="0">
                              <a:latin typeface="Cambria Math"/>
                            </a:rPr>
                            <m:t>𝑣</m:t>
                          </m:r>
                        </m:e>
                      </m:acc>
                      <m:r>
                        <a:rPr lang="fr-FR" sz="2000" b="0" i="1" smtClean="0">
                          <a:latin typeface="Cambria Math"/>
                        </a:rPr>
                        <m:t>+</m:t>
                      </m:r>
                      <m:r>
                        <a:rPr lang="fr-FR" sz="2000" b="0" i="1" smtClean="0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fr-FR" sz="2000" b="0" i="1" smtClean="0">
                          <a:latin typeface="Cambria Math"/>
                          <a:ea typeface="Cambria Math"/>
                        </a:rPr>
                        <m:t>𝑣</m:t>
                      </m:r>
                      <m:r>
                        <a:rPr lang="fr-FR" sz="20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sz="2000" b="0" i="0" smtClean="0">
                          <a:latin typeface="Cambria Math"/>
                          <a:ea typeface="Cambria Math"/>
                        </a:rPr>
                        <m:t>o</m:t>
                      </m:r>
                      <m:d>
                        <m:dPr>
                          <m:ctrlPr>
                            <a:rPr lang="fr-FR" sz="20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fr-FR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fr-FR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  <m:r>
                            <a:rPr lang="fr-FR" sz="2000" i="1">
                              <a:latin typeface="Cambria Math"/>
                            </a:rPr>
                            <m:t>+</m:t>
                          </m:r>
                          <m:r>
                            <a:rPr lang="fr-FR" sz="2000" i="1"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fr-FR" sz="20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fr-FR" sz="2000" i="1">
                          <a:latin typeface="Cambria Math"/>
                          <a:ea typeface="Cambria Math"/>
                        </a:rPr>
                        <m:t>≈</m:t>
                      </m:r>
                      <m:r>
                        <m:rPr>
                          <m:sty m:val="p"/>
                        </m:rPr>
                        <a:rPr lang="fr-FR" sz="2000">
                          <a:latin typeface="Cambria Math"/>
                          <a:ea typeface="Cambria Math"/>
                        </a:rPr>
                        <m:t>o</m:t>
                      </m:r>
                      <m:d>
                        <m:dPr>
                          <m:ctrlPr>
                            <a:rPr lang="fr-FR" sz="20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fr-FR" sz="2000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fr-FR" sz="2000" i="1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fr-FR" sz="2000" b="0" i="1" smtClean="0"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fr-FR" sz="16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fr-FR" sz="1600" i="1">
                              <a:latin typeface="Cambria Math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fr-FR" sz="1600" i="0">
                              <a:latin typeface="Cambria Math"/>
                            </a:rPr>
                            <m:t>o</m:t>
                          </m:r>
                        </m:num>
                        <m:den>
                          <m:r>
                            <a:rPr lang="fr-FR" sz="1600" i="1">
                              <a:latin typeface="Cambria Math"/>
                            </a:rPr>
                            <m:t>𝜕</m:t>
                          </m:r>
                          <m:r>
                            <a:rPr lang="fr-FR" sz="1600" i="1">
                              <a:latin typeface="Cambria Math"/>
                            </a:rPr>
                            <m:t>𝑥</m:t>
                          </m:r>
                        </m:den>
                      </m:f>
                      <m:r>
                        <a:rPr lang="fr-FR" sz="1600" i="1">
                          <a:latin typeface="Cambria Math"/>
                        </a:rPr>
                        <m:t> </m:t>
                      </m:r>
                      <m:r>
                        <a:rPr lang="fr-FR" sz="1600" i="1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fr-FR" sz="1600" i="1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fr-F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3" name="ZoneTexte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730" y="5762374"/>
                <a:ext cx="4151540" cy="649452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7526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9" grpId="0"/>
      <p:bldP spid="41" grpId="0"/>
      <p:bldP spid="46" grpId="0"/>
      <p:bldP spid="48" grpId="0"/>
      <p:bldP spid="53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Example: line fit, direct parameterization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982720"/>
            <a:ext cx="5333999" cy="39750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>
                <a:spLocks noResize="1"/>
              </p:cNvSpPr>
              <p:nvPr/>
            </p:nvSpPr>
            <p:spPr>
              <a:xfrm>
                <a:off x="1499817" y="3224862"/>
                <a:ext cx="1801026" cy="4583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1" i="1" smtClean="0">
                          <a:latin typeface="Cambria Math"/>
                        </a:rPr>
                        <m:t>𝒗</m:t>
                      </m:r>
                      <m:r>
                        <a:rPr lang="fr-FR" sz="2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/>
                                </a:rPr>
                                <m:t>𝑚</m:t>
                              </m:r>
                              <m:r>
                                <a:rPr lang="fr-FR" sz="24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fr-FR" sz="2400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fr-FR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817" y="3224862"/>
                <a:ext cx="1801026" cy="45830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>
                <a:spLocks noResize="1"/>
              </p:cNvSpPr>
              <p:nvPr/>
            </p:nvSpPr>
            <p:spPr>
              <a:xfrm>
                <a:off x="2359593" y="2380303"/>
                <a:ext cx="962270" cy="4432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/>
                        </a:rPr>
                        <m:t>(</m:t>
                      </m:r>
                      <m:r>
                        <a:rPr lang="fr-FR" sz="2400" b="0" i="1" smtClean="0">
                          <a:latin typeface="Cambria Math"/>
                        </a:rPr>
                        <m:t>𝑥</m:t>
                      </m:r>
                      <m:r>
                        <a:rPr lang="fr-FR" sz="2400" b="0" i="1" smtClean="0">
                          <a:latin typeface="Cambria Math"/>
                        </a:rPr>
                        <m:t>,</m:t>
                      </m:r>
                      <m:r>
                        <a:rPr lang="fr-FR" sz="2400" b="0" i="1" smtClean="0">
                          <a:latin typeface="Cambria Math"/>
                        </a:rPr>
                        <m:t>𝑦</m:t>
                      </m:r>
                      <m:r>
                        <a:rPr lang="fr-FR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fr-FR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593" y="2380303"/>
                <a:ext cx="962270" cy="443242"/>
              </a:xfrm>
              <a:prstGeom prst="rect">
                <a:avLst/>
              </a:prstGeom>
              <a:blipFill rotWithShape="1">
                <a:blip r:embed="rId6"/>
                <a:stretch>
                  <a:fillRect l="-1899" r="-1899" b="-232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>
                <a:spLocks noResize="1"/>
              </p:cNvSpPr>
              <p:nvPr/>
            </p:nvSpPr>
            <p:spPr>
              <a:xfrm>
                <a:off x="614494" y="1265790"/>
                <a:ext cx="2418887" cy="5635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/>
                        </a:rPr>
                        <m:t>𝑦</m:t>
                      </m:r>
                      <m:r>
                        <a:rPr lang="fr-FR" sz="3200" b="0" i="1" smtClean="0">
                          <a:latin typeface="Cambria Math"/>
                        </a:rPr>
                        <m:t>=</m:t>
                      </m:r>
                      <m:r>
                        <a:rPr lang="fr-FR" sz="3200" b="0" i="1" smtClean="0">
                          <a:latin typeface="Cambria Math"/>
                        </a:rPr>
                        <m:t>𝑚𝑥</m:t>
                      </m:r>
                      <m:r>
                        <a:rPr lang="fr-FR" sz="3200" b="0" i="1" smtClean="0">
                          <a:latin typeface="Cambria Math"/>
                        </a:rPr>
                        <m:t>+</m:t>
                      </m:r>
                      <m:r>
                        <a:rPr lang="fr-FR" sz="3200" b="0" i="1" smtClean="0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fr-FR" sz="32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94" y="1265790"/>
                <a:ext cx="2418887" cy="56353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/>
              <p:cNvSpPr txBox="1">
                <a:spLocks noResize="1"/>
              </p:cNvSpPr>
              <p:nvPr/>
            </p:nvSpPr>
            <p:spPr>
              <a:xfrm>
                <a:off x="3928562" y="1005051"/>
                <a:ext cx="461749" cy="5033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fr-FR" sz="28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ZoneTexte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562" y="1005051"/>
                <a:ext cx="461749" cy="503386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/>
              <p:cNvSpPr txBox="1">
                <a:spLocks noResize="1"/>
              </p:cNvSpPr>
              <p:nvPr/>
            </p:nvSpPr>
            <p:spPr>
              <a:xfrm>
                <a:off x="8787005" y="4245251"/>
                <a:ext cx="461749" cy="5033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fr-FR" sz="28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ZoneTexte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7005" y="4245251"/>
                <a:ext cx="461749" cy="503386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>
                <a:spLocks noResize="1"/>
              </p:cNvSpPr>
              <p:nvPr/>
            </p:nvSpPr>
            <p:spPr>
              <a:xfrm>
                <a:off x="633442" y="4978122"/>
                <a:ext cx="4983564" cy="12923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0" smtClean="0">
                          <a:latin typeface="Cambria Math"/>
                        </a:rPr>
                        <m:t>𝐀</m:t>
                      </m:r>
                      <m:r>
                        <a:rPr lang="fr-FR" sz="2800" b="1" i="1" smtClean="0">
                          <a:latin typeface="Cambria Math"/>
                        </a:rPr>
                        <m:t>𝒗</m:t>
                      </m:r>
                      <m:r>
                        <a:rPr lang="fr-FR" sz="2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8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sz="2800" b="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FR" sz="2800" b="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fr-FR" sz="2800" b="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800" b="0" i="1">
                                    <a:latin typeface="Cambria Math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fr-FR" sz="2800" b="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800" b="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sz="2800" b="0" i="1">
                                        <a:latin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fr-FR" sz="2800" b="0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fr-FR" sz="280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8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2800" b="0" i="1" smtClean="0">
                                    <a:latin typeface="Cambria Math"/>
                                  </a:rPr>
                                  <m:t>𝑚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800" b="0" i="1" smtClean="0">
                                    <a:latin typeface="Cambria Math"/>
                                  </a:rPr>
                                  <m:t>𝑛</m:t>
                                </m:r>
                              </m:e>
                            </m:mr>
                          </m:m>
                        </m:e>
                      </m:d>
                      <m:r>
                        <a:rPr lang="fr-FR" sz="2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80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8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FR" sz="28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sz="28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fr-FR" sz="28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fr-FR" sz="2800" b="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fr-FR" sz="28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800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fr-FR" sz="2800" b="0" i="1" smtClean="0">
                                        <a:latin typeface="Cambria Math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fr-FR" sz="2800" b="0" i="1" smtClean="0">
                          <a:latin typeface="Cambria Math"/>
                        </a:rPr>
                        <m:t>=</m:t>
                      </m:r>
                      <m:r>
                        <a:rPr lang="fr-FR" sz="2800" b="1" i="1" smtClean="0">
                          <a:latin typeface="Cambria Math"/>
                        </a:rPr>
                        <m:t>𝒚</m:t>
                      </m:r>
                    </m:oMath>
                  </m:oMathPara>
                </a14:m>
                <a:endParaRPr lang="fr-FR" sz="28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42" y="4978122"/>
                <a:ext cx="4983564" cy="129232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/>
              <p:cNvSpPr txBox="1">
                <a:spLocks noResize="1"/>
              </p:cNvSpPr>
              <p:nvPr/>
            </p:nvSpPr>
            <p:spPr>
              <a:xfrm>
                <a:off x="5727359" y="3799249"/>
                <a:ext cx="3382484" cy="414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/>
                        </a:rPr>
                        <m:t>𝑁</m:t>
                      </m:r>
                      <m:r>
                        <a:rPr lang="fr-FR" sz="2000" b="0" i="1" smtClean="0">
                          <a:latin typeface="Cambria Math"/>
                        </a:rPr>
                        <m:t>=100, 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/>
                              <a:ea typeface="Cambria Math"/>
                            </a:rPr>
                            <m:t>𝑦</m:t>
                          </m:r>
                        </m:sub>
                      </m:sSub>
                      <m:r>
                        <a:rPr lang="fr-FR" sz="2000" b="0" i="1" smtClean="0">
                          <a:latin typeface="Cambria Math"/>
                          <a:ea typeface="Cambria Math"/>
                        </a:rPr>
                        <m:t>=0.5, 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sub>
                      </m:sSub>
                      <m:r>
                        <a:rPr lang="fr-FR" sz="2000" b="0" i="1" smtClean="0">
                          <a:latin typeface="Cambria Math"/>
                          <a:ea typeface="Cambria Math"/>
                        </a:rPr>
                        <m:t>=0.25</m:t>
                      </m:r>
                    </m:oMath>
                  </m:oMathPara>
                </a14:m>
                <a:endParaRPr lang="fr-FR" sz="20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ZoneTexte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359" y="3799249"/>
                <a:ext cx="3382484" cy="414388"/>
              </a:xfrm>
              <a:prstGeom prst="rect">
                <a:avLst/>
              </a:prstGeom>
              <a:blipFill rotWithShape="1">
                <a:blip r:embed="rId11"/>
                <a:stretch>
                  <a:fillRect b="-58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14"/>
          <p:cNvSpPr txBox="1"/>
          <p:nvPr/>
        </p:nvSpPr>
        <p:spPr>
          <a:xfrm>
            <a:off x="700624" y="1987186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Measurements</a:t>
            </a:r>
          </a:p>
        </p:txBody>
      </p:sp>
      <p:sp>
        <p:nvSpPr>
          <p:cNvPr id="31" name="TextBox 17"/>
          <p:cNvSpPr txBox="1"/>
          <p:nvPr/>
        </p:nvSpPr>
        <p:spPr>
          <a:xfrm>
            <a:off x="679604" y="2862444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P</a:t>
            </a:r>
            <a:r>
              <a:rPr lang="en-US" dirty="0" smtClean="0"/>
              <a:t>arameter vector</a:t>
            </a:r>
          </a:p>
        </p:txBody>
      </p:sp>
      <p:sp>
        <p:nvSpPr>
          <p:cNvPr id="32" name="TextBox 18"/>
          <p:cNvSpPr txBox="1"/>
          <p:nvPr/>
        </p:nvSpPr>
        <p:spPr>
          <a:xfrm>
            <a:off x="677900" y="4062270"/>
            <a:ext cx="2525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Fitting linear system</a:t>
            </a:r>
          </a:p>
          <a:p>
            <a:pPr marL="742950" lvl="1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64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4" grpId="0"/>
      <p:bldP spid="25" grpId="0"/>
      <p:bldP spid="26" grpId="0"/>
      <p:bldP spid="29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Example: line fit, direct parameterization</a:t>
            </a:r>
            <a:endParaRPr lang="en-US" sz="2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00" y="982800"/>
            <a:ext cx="5333999" cy="397501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 bwMode="auto">
          <a:xfrm>
            <a:off x="7315200" y="3352800"/>
            <a:ext cx="304800" cy="0"/>
          </a:xfrm>
          <a:prstGeom prst="line">
            <a:avLst/>
          </a:prstGeom>
          <a:noFill/>
          <a:ln w="254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>
            <a:off x="7315200" y="3581400"/>
            <a:ext cx="304800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7620000" y="3187898"/>
            <a:ext cx="1197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ground truth 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7620000" y="3426023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LS fit </a:t>
            </a:r>
            <a:endParaRPr lang="en-US" sz="1400" dirty="0"/>
          </a:p>
        </p:txBody>
      </p:sp>
      <p:sp>
        <p:nvSpPr>
          <p:cNvPr id="22" name="TextBox 14"/>
          <p:cNvSpPr txBox="1"/>
          <p:nvPr/>
        </p:nvSpPr>
        <p:spPr>
          <a:xfrm>
            <a:off x="700624" y="1987186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Measurements</a:t>
            </a:r>
          </a:p>
        </p:txBody>
      </p:sp>
      <p:sp>
        <p:nvSpPr>
          <p:cNvPr id="23" name="TextBox 17"/>
          <p:cNvSpPr txBox="1"/>
          <p:nvPr/>
        </p:nvSpPr>
        <p:spPr>
          <a:xfrm>
            <a:off x="679604" y="2862444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P</a:t>
            </a:r>
            <a:r>
              <a:rPr lang="en-US" dirty="0" smtClean="0"/>
              <a:t>arameter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/>
              <p:cNvSpPr txBox="1">
                <a:spLocks noResize="1"/>
              </p:cNvSpPr>
              <p:nvPr/>
            </p:nvSpPr>
            <p:spPr>
              <a:xfrm>
                <a:off x="1499817" y="3224862"/>
                <a:ext cx="1801026" cy="4583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1" i="1" smtClean="0">
                          <a:latin typeface="Cambria Math"/>
                        </a:rPr>
                        <m:t>𝒗</m:t>
                      </m:r>
                      <m:r>
                        <a:rPr lang="fr-FR" sz="2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/>
                                </a:rPr>
                                <m:t>𝑚</m:t>
                              </m:r>
                              <m:r>
                                <a:rPr lang="fr-FR" sz="24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fr-FR" sz="2400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fr-FR" sz="2400" b="0" i="0" smtClean="0">
                              <a:latin typeface="Cambria Math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fr-FR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ZoneTexte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817" y="3224862"/>
                <a:ext cx="1801026" cy="45830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>
                <a:spLocks noResize="1"/>
              </p:cNvSpPr>
              <p:nvPr/>
            </p:nvSpPr>
            <p:spPr>
              <a:xfrm>
                <a:off x="2359593" y="2380303"/>
                <a:ext cx="962270" cy="44324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/>
                        </a:rPr>
                        <m:t>(</m:t>
                      </m:r>
                      <m:r>
                        <a:rPr lang="fr-FR" sz="2400" b="0" i="1" smtClean="0">
                          <a:latin typeface="Cambria Math"/>
                        </a:rPr>
                        <m:t>𝑥</m:t>
                      </m:r>
                      <m:r>
                        <a:rPr lang="fr-FR" sz="2400" b="0" i="1" smtClean="0">
                          <a:latin typeface="Cambria Math"/>
                        </a:rPr>
                        <m:t>,</m:t>
                      </m:r>
                      <m:r>
                        <a:rPr lang="fr-FR" sz="2400" b="0" i="1" smtClean="0">
                          <a:latin typeface="Cambria Math"/>
                        </a:rPr>
                        <m:t>𝑦</m:t>
                      </m:r>
                      <m:r>
                        <a:rPr lang="fr-FR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fr-FR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593" y="2380303"/>
                <a:ext cx="962270" cy="443242"/>
              </a:xfrm>
              <a:prstGeom prst="rect">
                <a:avLst/>
              </a:prstGeom>
              <a:blipFill rotWithShape="1">
                <a:blip r:embed="rId5"/>
                <a:stretch>
                  <a:fillRect l="-1899" r="-1899" b="-2328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/>
              <p:cNvSpPr txBox="1">
                <a:spLocks noResize="1"/>
              </p:cNvSpPr>
              <p:nvPr/>
            </p:nvSpPr>
            <p:spPr>
              <a:xfrm>
                <a:off x="614494" y="1265790"/>
                <a:ext cx="2418887" cy="5635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/>
                        </a:rPr>
                        <m:t>𝑦</m:t>
                      </m:r>
                      <m:r>
                        <a:rPr lang="fr-FR" sz="3200" b="0" i="1" smtClean="0">
                          <a:latin typeface="Cambria Math"/>
                        </a:rPr>
                        <m:t>=</m:t>
                      </m:r>
                      <m:r>
                        <a:rPr lang="fr-FR" sz="3200" b="0" i="1" smtClean="0">
                          <a:latin typeface="Cambria Math"/>
                        </a:rPr>
                        <m:t>𝑚𝑥</m:t>
                      </m:r>
                      <m:r>
                        <a:rPr lang="fr-FR" sz="3200" b="0" i="1" smtClean="0">
                          <a:latin typeface="Cambria Math"/>
                        </a:rPr>
                        <m:t>+</m:t>
                      </m:r>
                      <m:r>
                        <a:rPr lang="fr-FR" sz="3200" b="0" i="1" smtClean="0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fr-FR" sz="32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ZoneTexte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94" y="1265790"/>
                <a:ext cx="2418887" cy="56353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ZoneTexte 29"/>
              <p:cNvSpPr txBox="1">
                <a:spLocks noResize="1"/>
              </p:cNvSpPr>
              <p:nvPr/>
            </p:nvSpPr>
            <p:spPr>
              <a:xfrm>
                <a:off x="3928562" y="1005051"/>
                <a:ext cx="461749" cy="5033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fr-FR" sz="28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ZoneTexte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562" y="1005051"/>
                <a:ext cx="461749" cy="50338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/>
              <p:cNvSpPr txBox="1">
                <a:spLocks noResize="1"/>
              </p:cNvSpPr>
              <p:nvPr/>
            </p:nvSpPr>
            <p:spPr>
              <a:xfrm>
                <a:off x="8787005" y="4245251"/>
                <a:ext cx="461749" cy="5033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fr-FR" sz="28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ZoneTexte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7005" y="4245251"/>
                <a:ext cx="461749" cy="503386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18"/>
          <p:cNvSpPr txBox="1"/>
          <p:nvPr/>
        </p:nvSpPr>
        <p:spPr>
          <a:xfrm>
            <a:off x="677900" y="4062270"/>
            <a:ext cx="31662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Fitting linear system</a:t>
            </a:r>
          </a:p>
          <a:p>
            <a:pPr marL="742950" lvl="1" indent="-285750">
              <a:buFontTx/>
              <a:buChar char="-"/>
            </a:pPr>
            <a:r>
              <a:rPr lang="fr-FR" dirty="0" smtClean="0"/>
              <a:t>Least Square solution</a:t>
            </a:r>
            <a:endParaRPr lang="en-US" dirty="0" smtClean="0"/>
          </a:p>
          <a:p>
            <a:pPr marL="742950" lvl="1" indent="-285750">
              <a:buFontTx/>
              <a:buChar char="-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ZoneTexte 33"/>
              <p:cNvSpPr txBox="1">
                <a:spLocks noResize="1"/>
              </p:cNvSpPr>
              <p:nvPr/>
            </p:nvSpPr>
            <p:spPr>
              <a:xfrm>
                <a:off x="1251890" y="4896248"/>
                <a:ext cx="2907546" cy="6529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smtClean="0">
                          <a:latin typeface="Cambria Math"/>
                        </a:rPr>
                        <m:t>𝒗</m:t>
                      </m:r>
                      <m:r>
                        <a:rPr lang="fr-FR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2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sz="2800" b="1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fr-FR" sz="2800" b="1" i="0" smtClean="0">
                                      <a:latin typeface="Cambria Math"/>
                                    </a:rPr>
                                    <m:t>𝐀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fr-FR" sz="2800" b="0" i="0" smtClean="0">
                                      <a:latin typeface="Cambria Math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fr-FR" sz="2800" b="1" i="0" smtClean="0">
                                  <a:latin typeface="Cambria Math"/>
                                </a:rPr>
                                <m:t>𝐀</m:t>
                              </m:r>
                            </m:e>
                          </m:d>
                        </m:e>
                        <m:sup>
                          <m:r>
                            <a:rPr lang="fr-FR" sz="28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fr-FR" sz="28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sz="2800" b="1" i="0" smtClean="0">
                              <a:latin typeface="Cambria Math"/>
                            </a:rPr>
                            <m:t>𝐀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/>
                            </a:rPr>
                            <m:t>T</m:t>
                          </m:r>
                        </m:sup>
                      </m:sSup>
                      <m:r>
                        <a:rPr lang="fr-FR" sz="2800" b="1" i="1" smtClean="0">
                          <a:latin typeface="Cambria Math"/>
                        </a:rPr>
                        <m:t>𝒚</m:t>
                      </m:r>
                    </m:oMath>
                  </m:oMathPara>
                </a14:m>
                <a:endParaRPr lang="fr-FR" sz="28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ZoneTexte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890" y="4896248"/>
                <a:ext cx="2907546" cy="652978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ZoneTexte 34"/>
              <p:cNvSpPr txBox="1">
                <a:spLocks noResize="1"/>
              </p:cNvSpPr>
              <p:nvPr/>
            </p:nvSpPr>
            <p:spPr>
              <a:xfrm>
                <a:off x="805220" y="5605678"/>
                <a:ext cx="3928723" cy="5210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1" i="1" smtClean="0">
                          <a:latin typeface="Cambria Math"/>
                        </a:rPr>
                        <m:t>⇒</m:t>
                      </m:r>
                      <m:r>
                        <a:rPr lang="fr-FR" sz="2800" b="1" i="1" smtClean="0">
                          <a:latin typeface="Cambria Math"/>
                        </a:rPr>
                        <m:t>𝒗</m:t>
                      </m:r>
                      <m:r>
                        <a:rPr lang="fr-FR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2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fr-FR" sz="2800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sz="28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fr-FR" sz="2800" b="0" i="1" smtClean="0">
                                        <a:latin typeface="Cambria Math"/>
                                      </a:rPr>
                                      <m:t>.516</m:t>
                                    </m:r>
                                  </m:e>
                                  <m:e>
                                    <m:r>
                                      <a:rPr lang="fr-FR" sz="2800" b="0" i="1" smtClean="0">
                                        <a:latin typeface="Cambria Math"/>
                                      </a:rPr>
                                      <m:t>9.827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fr-FR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ZoneTexte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220" y="5605678"/>
                <a:ext cx="3928723" cy="521019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e 35"/>
          <p:cNvGrpSpPr/>
          <p:nvPr/>
        </p:nvGrpSpPr>
        <p:grpSpPr>
          <a:xfrm>
            <a:off x="4502723" y="4943481"/>
            <a:ext cx="4599732" cy="369332"/>
            <a:chOff x="124668" y="6385480"/>
            <a:chExt cx="4599732" cy="369332"/>
          </a:xfrm>
        </p:grpSpPr>
        <p:sp>
          <p:nvSpPr>
            <p:cNvPr id="37" name="Rounded Rectangle 35"/>
            <p:cNvSpPr/>
            <p:nvPr/>
          </p:nvSpPr>
          <p:spPr bwMode="auto">
            <a:xfrm>
              <a:off x="124668" y="6385480"/>
              <a:ext cx="4599732" cy="369332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Futura Book" pitchFamily="34" charset="0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4600" y="6486525"/>
              <a:ext cx="1807845" cy="219075"/>
            </a:xfrm>
            <a:prstGeom prst="rect">
              <a:avLst/>
            </a:prstGeom>
          </p:spPr>
        </p:pic>
        <p:sp>
          <p:nvSpPr>
            <p:cNvPr id="39" name="TextBox 27"/>
            <p:cNvSpPr txBox="1"/>
            <p:nvPr/>
          </p:nvSpPr>
          <p:spPr>
            <a:xfrm>
              <a:off x="124668" y="6385480"/>
              <a:ext cx="2339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Ground truth values: 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/>
              <p:cNvSpPr txBox="1">
                <a:spLocks noResize="1"/>
              </p:cNvSpPr>
              <p:nvPr/>
            </p:nvSpPr>
            <p:spPr>
              <a:xfrm>
                <a:off x="5727359" y="3799249"/>
                <a:ext cx="3382484" cy="414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/>
                        </a:rPr>
                        <m:t>𝑁</m:t>
                      </m:r>
                      <m:r>
                        <a:rPr lang="fr-FR" sz="2000" b="0" i="1" smtClean="0">
                          <a:latin typeface="Cambria Math"/>
                        </a:rPr>
                        <m:t>=100, 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/>
                              <a:ea typeface="Cambria Math"/>
                            </a:rPr>
                            <m:t>𝑦</m:t>
                          </m:r>
                        </m:sub>
                      </m:sSub>
                      <m:r>
                        <a:rPr lang="fr-FR" sz="2000" b="0" i="1" smtClean="0">
                          <a:latin typeface="Cambria Math"/>
                          <a:ea typeface="Cambria Math"/>
                        </a:rPr>
                        <m:t>=0.5, 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sub>
                      </m:sSub>
                      <m:r>
                        <a:rPr lang="fr-FR" sz="2000" b="0" i="1" smtClean="0">
                          <a:latin typeface="Cambria Math"/>
                          <a:ea typeface="Cambria Math"/>
                        </a:rPr>
                        <m:t>=0.25</m:t>
                      </m:r>
                    </m:oMath>
                  </m:oMathPara>
                </a14:m>
                <a:endParaRPr lang="fr-FR" sz="20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ZoneTexte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359" y="3799249"/>
                <a:ext cx="3382484" cy="414388"/>
              </a:xfrm>
              <a:prstGeom prst="rect">
                <a:avLst/>
              </a:prstGeom>
              <a:blipFill rotWithShape="1">
                <a:blip r:embed="rId12"/>
                <a:stretch>
                  <a:fillRect b="-58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276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4" grpId="0"/>
      <p:bldP spid="26" grpId="0"/>
      <p:bldP spid="28" grpId="0"/>
      <p:bldP spid="30" grpId="0"/>
      <p:bldP spid="31" grpId="0"/>
      <p:bldP spid="34" grpId="0"/>
      <p:bldP spid="35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Generalized Goal</a:t>
            </a:r>
            <a:endParaRPr lang="en-US" noProof="0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Finding the best approximation</a:t>
            </a:r>
          </a:p>
          <a:p>
            <a:pPr lvl="1"/>
            <a:r>
              <a:rPr lang="en-US" noProof="0" dirty="0" smtClean="0"/>
              <a:t>Given a numerical model</a:t>
            </a:r>
          </a:p>
          <a:p>
            <a:pPr lvl="1"/>
            <a:r>
              <a:rPr lang="en-US" noProof="0" dirty="0" smtClean="0"/>
              <a:t>Using a reduce set of parameters</a:t>
            </a:r>
          </a:p>
          <a:p>
            <a:r>
              <a:rPr lang="en-US" noProof="0" dirty="0" smtClean="0"/>
              <a:t>Ex: linear regression</a:t>
            </a:r>
            <a:endParaRPr lang="en-US" noProof="0" dirty="0"/>
          </a:p>
        </p:txBody>
      </p:sp>
      <p:sp>
        <p:nvSpPr>
          <p:cNvPr id="6" name="Forme libre 5"/>
          <p:cNvSpPr/>
          <p:nvPr/>
        </p:nvSpPr>
        <p:spPr>
          <a:xfrm>
            <a:off x="548606" y="4360242"/>
            <a:ext cx="7049913" cy="117505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590" h="3599" fill="none">
                <a:moveTo>
                  <a:pt x="0" y="3599"/>
                </a:moveTo>
                <a:lnTo>
                  <a:pt x="21590" y="0"/>
                </a:lnTo>
              </a:path>
            </a:pathLst>
          </a:custGeom>
          <a:noFill/>
          <a:ln w="57240">
            <a:solidFill>
              <a:srgbClr val="FF420E"/>
            </a:solidFill>
            <a:prstDash val="solid"/>
            <a:miter/>
          </a:ln>
          <a:effectLst>
            <a:outerShdw dist="5091" dir="2700000" algn="tl">
              <a:srgbClr val="000000"/>
            </a:outerShdw>
          </a:effectLst>
        </p:spPr>
        <p:txBody>
          <a:bodyPr vert="horz" wrap="none" lIns="81639" tIns="42452" rIns="81639" bIns="42452" anchor="ctr" anchorCtr="0" compatLnSpc="0"/>
          <a:lstStyle/>
          <a:p>
            <a:pPr hangingPunct="0"/>
            <a:endParaRPr lang="fr-FR" sz="1600">
              <a:latin typeface="Albany AMT" pitchFamily="18"/>
              <a:ea typeface="宋体" pitchFamily="2"/>
              <a:cs typeface="Lohit Hindi" pitchFamily="2"/>
            </a:endParaRPr>
          </a:p>
        </p:txBody>
      </p:sp>
      <p:sp>
        <p:nvSpPr>
          <p:cNvPr id="7" name="Forme libre 6"/>
          <p:cNvSpPr/>
          <p:nvPr/>
        </p:nvSpPr>
        <p:spPr>
          <a:xfrm>
            <a:off x="1447275" y="5121187"/>
            <a:ext cx="138131" cy="13814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32B2B"/>
          </a:solidFill>
          <a:ln w="25560">
            <a:solidFill>
              <a:srgbClr val="FFFFFF"/>
            </a:solidFill>
            <a:prstDash val="solid"/>
            <a:miter/>
          </a:ln>
          <a:effectLst>
            <a:outerShdw dist="17819" dir="2700000" algn="tl">
              <a:srgbClr val="000000"/>
            </a:outerShdw>
          </a:effectLst>
        </p:spPr>
        <p:txBody>
          <a:bodyPr vert="horz" wrap="none" lIns="81639" tIns="42452" rIns="81639" bIns="42452" anchor="ctr" anchorCtr="0" compatLnSpc="0"/>
          <a:lstStyle/>
          <a:p>
            <a:pPr hangingPunct="0"/>
            <a:endParaRPr lang="fr-FR" sz="1600">
              <a:latin typeface="Albany AMT" pitchFamily="18"/>
              <a:ea typeface="宋体" pitchFamily="2"/>
              <a:cs typeface="Lohit Hindi" pitchFamily="2"/>
            </a:endParaRPr>
          </a:p>
        </p:txBody>
      </p:sp>
      <p:sp>
        <p:nvSpPr>
          <p:cNvPr id="8" name="Forme libre 7"/>
          <p:cNvSpPr/>
          <p:nvPr/>
        </p:nvSpPr>
        <p:spPr>
          <a:xfrm>
            <a:off x="2276715" y="5328568"/>
            <a:ext cx="138131" cy="13814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32B2B"/>
          </a:solidFill>
          <a:ln w="25560">
            <a:solidFill>
              <a:srgbClr val="FFFFFF"/>
            </a:solidFill>
            <a:prstDash val="solid"/>
            <a:miter/>
          </a:ln>
          <a:effectLst>
            <a:outerShdw dist="17819" dir="2700000" algn="tl">
              <a:srgbClr val="000000"/>
            </a:outerShdw>
          </a:effectLst>
        </p:spPr>
        <p:txBody>
          <a:bodyPr vert="horz" wrap="none" lIns="81639" tIns="42452" rIns="81639" bIns="42452" anchor="ctr" anchorCtr="0" compatLnSpc="0"/>
          <a:lstStyle/>
          <a:p>
            <a:pPr hangingPunct="0"/>
            <a:endParaRPr lang="fr-FR" sz="1600">
              <a:latin typeface="Albany AMT" pitchFamily="18"/>
              <a:ea typeface="宋体" pitchFamily="2"/>
              <a:cs typeface="Lohit Hindi" pitchFamily="2"/>
            </a:endParaRPr>
          </a:p>
        </p:txBody>
      </p:sp>
      <p:sp>
        <p:nvSpPr>
          <p:cNvPr id="9" name="Forme libre 8"/>
          <p:cNvSpPr/>
          <p:nvPr/>
        </p:nvSpPr>
        <p:spPr>
          <a:xfrm>
            <a:off x="3313514" y="4499041"/>
            <a:ext cx="138131" cy="13814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32B2B"/>
          </a:solidFill>
          <a:ln w="25560">
            <a:solidFill>
              <a:srgbClr val="FFFFFF"/>
            </a:solidFill>
            <a:prstDash val="solid"/>
            <a:miter/>
          </a:ln>
          <a:effectLst>
            <a:outerShdw dist="17819" dir="2700000" algn="tl">
              <a:srgbClr val="000000"/>
            </a:outerShdw>
          </a:effectLst>
        </p:spPr>
        <p:txBody>
          <a:bodyPr vert="horz" wrap="none" lIns="81639" tIns="42452" rIns="81639" bIns="42452" anchor="ctr" anchorCtr="0" compatLnSpc="0"/>
          <a:lstStyle/>
          <a:p>
            <a:pPr hangingPunct="0"/>
            <a:endParaRPr lang="fr-FR" sz="1600">
              <a:latin typeface="Albany AMT" pitchFamily="18"/>
              <a:ea typeface="宋体" pitchFamily="2"/>
              <a:cs typeface="Lohit Hindi" pitchFamily="2"/>
            </a:endParaRPr>
          </a:p>
        </p:txBody>
      </p:sp>
      <p:sp>
        <p:nvSpPr>
          <p:cNvPr id="10" name="Forme libre 9"/>
          <p:cNvSpPr/>
          <p:nvPr/>
        </p:nvSpPr>
        <p:spPr>
          <a:xfrm>
            <a:off x="4350315" y="4982715"/>
            <a:ext cx="138131" cy="13847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32B2B"/>
          </a:solidFill>
          <a:ln w="25560">
            <a:solidFill>
              <a:srgbClr val="FFFFFF"/>
            </a:solidFill>
            <a:prstDash val="solid"/>
            <a:miter/>
          </a:ln>
          <a:effectLst>
            <a:outerShdw dist="17819" dir="2700000" algn="tl">
              <a:srgbClr val="000000"/>
            </a:outerShdw>
          </a:effectLst>
        </p:spPr>
        <p:txBody>
          <a:bodyPr vert="horz" wrap="none" lIns="81639" tIns="42452" rIns="81639" bIns="42452" anchor="ctr" anchorCtr="0" compatLnSpc="0"/>
          <a:lstStyle/>
          <a:p>
            <a:pPr hangingPunct="0"/>
            <a:endParaRPr lang="fr-FR" sz="1600">
              <a:latin typeface="Albany AMT" pitchFamily="18"/>
              <a:ea typeface="宋体" pitchFamily="2"/>
              <a:cs typeface="Lohit Hindi" pitchFamily="2"/>
            </a:endParaRPr>
          </a:p>
        </p:txBody>
      </p:sp>
      <p:sp>
        <p:nvSpPr>
          <p:cNvPr id="11" name="Forme libre 10"/>
          <p:cNvSpPr/>
          <p:nvPr/>
        </p:nvSpPr>
        <p:spPr>
          <a:xfrm>
            <a:off x="5179755" y="4706423"/>
            <a:ext cx="138131" cy="13814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32B2B"/>
          </a:solidFill>
          <a:ln w="25560">
            <a:solidFill>
              <a:srgbClr val="FFFFFF"/>
            </a:solidFill>
            <a:prstDash val="solid"/>
            <a:miter/>
          </a:ln>
          <a:effectLst>
            <a:outerShdw dist="17819" dir="2700000" algn="tl">
              <a:srgbClr val="000000"/>
            </a:outerShdw>
          </a:effectLst>
        </p:spPr>
        <p:txBody>
          <a:bodyPr vert="horz" wrap="none" lIns="81639" tIns="42452" rIns="81639" bIns="42452" anchor="ctr" anchorCtr="0" compatLnSpc="0"/>
          <a:lstStyle/>
          <a:p>
            <a:pPr hangingPunct="0"/>
            <a:endParaRPr lang="fr-FR" sz="1600">
              <a:latin typeface="Albany AMT" pitchFamily="18"/>
              <a:ea typeface="宋体" pitchFamily="2"/>
              <a:cs typeface="Lohit Hindi" pitchFamily="2"/>
            </a:endParaRPr>
          </a:p>
        </p:txBody>
      </p:sp>
      <p:sp>
        <p:nvSpPr>
          <p:cNvPr id="12" name="Forme libre 11"/>
          <p:cNvSpPr/>
          <p:nvPr/>
        </p:nvSpPr>
        <p:spPr>
          <a:xfrm>
            <a:off x="6009194" y="4429805"/>
            <a:ext cx="138131" cy="13814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32B2B"/>
          </a:solidFill>
          <a:ln w="25560">
            <a:solidFill>
              <a:srgbClr val="FFFFFF"/>
            </a:solidFill>
            <a:prstDash val="solid"/>
            <a:miter/>
          </a:ln>
          <a:effectLst>
            <a:outerShdw dist="17819" dir="2700000" algn="tl">
              <a:srgbClr val="000000"/>
            </a:outerShdw>
          </a:effectLst>
        </p:spPr>
        <p:txBody>
          <a:bodyPr vert="horz" wrap="none" lIns="81639" tIns="42452" rIns="81639" bIns="42452" anchor="ctr" anchorCtr="0" compatLnSpc="0"/>
          <a:lstStyle/>
          <a:p>
            <a:pPr hangingPunct="0"/>
            <a:endParaRPr lang="fr-FR" sz="1600">
              <a:latin typeface="Albany AMT" pitchFamily="18"/>
              <a:ea typeface="宋体" pitchFamily="2"/>
              <a:cs typeface="Lohit Hindi" pitchFamily="2"/>
            </a:endParaRPr>
          </a:p>
        </p:txBody>
      </p:sp>
      <p:sp>
        <p:nvSpPr>
          <p:cNvPr id="13" name="Forme libre 12"/>
          <p:cNvSpPr/>
          <p:nvPr/>
        </p:nvSpPr>
        <p:spPr>
          <a:xfrm>
            <a:off x="6769406" y="4637187"/>
            <a:ext cx="138458" cy="13814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D32B2B"/>
          </a:solidFill>
          <a:ln w="25560">
            <a:solidFill>
              <a:srgbClr val="FFFFFF"/>
            </a:solidFill>
            <a:prstDash val="solid"/>
            <a:miter/>
          </a:ln>
          <a:effectLst>
            <a:outerShdw dist="17819" dir="2700000" algn="tl">
              <a:srgbClr val="000000"/>
            </a:outerShdw>
          </a:effectLst>
        </p:spPr>
        <p:txBody>
          <a:bodyPr vert="horz" wrap="none" lIns="81639" tIns="42452" rIns="81639" bIns="42452" anchor="ctr" anchorCtr="0" compatLnSpc="0"/>
          <a:lstStyle/>
          <a:p>
            <a:pPr hangingPunct="0"/>
            <a:endParaRPr lang="fr-FR" sz="1600">
              <a:latin typeface="Albany AMT" pitchFamily="18"/>
              <a:ea typeface="宋体" pitchFamily="2"/>
              <a:cs typeface="Lohit Hindi" pitchFamily="2"/>
            </a:endParaRPr>
          </a:p>
        </p:txBody>
      </p:sp>
      <p:sp>
        <p:nvSpPr>
          <p:cNvPr id="14" name="Forme libre 13"/>
          <p:cNvSpPr/>
          <p:nvPr/>
        </p:nvSpPr>
        <p:spPr>
          <a:xfrm>
            <a:off x="994388" y="4791988"/>
            <a:ext cx="842750" cy="32169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81639" tIns="42452" rIns="81639" bIns="42452" anchor="t" anchorCtr="0" compatLnSpc="0">
            <a:spAutoFit/>
          </a:bodyPr>
          <a:lstStyle/>
          <a:p>
            <a:pPr algn="ctr" hangingPunct="0"/>
            <a:r>
              <a:rPr lang="fr-FR" sz="1600">
                <a:latin typeface="Times New Roman" pitchFamily="18"/>
                <a:ea typeface="宋体" pitchFamily="2"/>
                <a:cs typeface="Lohit Hindi" pitchFamily="2"/>
              </a:rPr>
              <a:t>( </a:t>
            </a:r>
            <a:r>
              <a:rPr lang="fr-FR" sz="1600" i="1">
                <a:latin typeface="Times New Roman" pitchFamily="18"/>
                <a:ea typeface="宋体" pitchFamily="2"/>
                <a:cs typeface="Lohit Hindi" pitchFamily="2"/>
              </a:rPr>
              <a:t>x</a:t>
            </a:r>
            <a:r>
              <a:rPr lang="fr-FR" sz="1600" baseline="-25000">
                <a:latin typeface="Times New Roman" pitchFamily="18"/>
                <a:ea typeface="宋体" pitchFamily="2"/>
                <a:cs typeface="Lohit Hindi" pitchFamily="2"/>
              </a:rPr>
              <a:t>1 </a:t>
            </a:r>
            <a:r>
              <a:rPr lang="fr-FR" sz="1600">
                <a:latin typeface="Times New Roman" pitchFamily="18"/>
                <a:ea typeface="宋体" pitchFamily="2"/>
                <a:cs typeface="Lohit Hindi" pitchFamily="2"/>
              </a:rPr>
              <a:t>, </a:t>
            </a:r>
            <a:r>
              <a:rPr lang="fr-FR" sz="1600" i="1">
                <a:latin typeface="Times New Roman" pitchFamily="18"/>
                <a:ea typeface="宋体" pitchFamily="2"/>
                <a:cs typeface="Lohit Hindi" pitchFamily="2"/>
              </a:rPr>
              <a:t>y</a:t>
            </a:r>
            <a:r>
              <a:rPr lang="fr-FR" sz="1600" baseline="-25000">
                <a:latin typeface="Times New Roman" pitchFamily="18"/>
                <a:ea typeface="宋体" pitchFamily="2"/>
                <a:cs typeface="Lohit Hindi" pitchFamily="2"/>
              </a:rPr>
              <a:t>1 </a:t>
            </a:r>
            <a:r>
              <a:rPr lang="fr-FR" sz="1600">
                <a:latin typeface="Times New Roman" pitchFamily="18"/>
                <a:ea typeface="宋体" pitchFamily="2"/>
                <a:cs typeface="Lohit Hindi" pitchFamily="2"/>
              </a:rPr>
              <a:t>)</a:t>
            </a:r>
          </a:p>
        </p:txBody>
      </p:sp>
      <p:sp>
        <p:nvSpPr>
          <p:cNvPr id="15" name="Forme libre 14"/>
          <p:cNvSpPr/>
          <p:nvPr/>
        </p:nvSpPr>
        <p:spPr>
          <a:xfrm>
            <a:off x="1821215" y="5466714"/>
            <a:ext cx="842750" cy="32169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81639" tIns="42452" rIns="81639" bIns="42452" anchor="t" anchorCtr="0" compatLnSpc="0">
            <a:spAutoFit/>
          </a:bodyPr>
          <a:lstStyle/>
          <a:p>
            <a:pPr algn="ctr" hangingPunct="0"/>
            <a:r>
              <a:rPr lang="fr-FR" sz="1600">
                <a:latin typeface="Times New Roman" pitchFamily="18"/>
                <a:ea typeface="宋体" pitchFamily="2"/>
                <a:cs typeface="Lohit Hindi" pitchFamily="2"/>
              </a:rPr>
              <a:t>( </a:t>
            </a:r>
            <a:r>
              <a:rPr lang="fr-FR" sz="1600" i="1">
                <a:latin typeface="Times New Roman" pitchFamily="18"/>
                <a:ea typeface="宋体" pitchFamily="2"/>
                <a:cs typeface="Lohit Hindi" pitchFamily="2"/>
              </a:rPr>
              <a:t>x</a:t>
            </a:r>
            <a:r>
              <a:rPr lang="fr-FR" sz="1600" baseline="-25000">
                <a:latin typeface="Times New Roman" pitchFamily="18"/>
                <a:ea typeface="宋体" pitchFamily="2"/>
                <a:cs typeface="Lohit Hindi" pitchFamily="2"/>
              </a:rPr>
              <a:t>2 </a:t>
            </a:r>
            <a:r>
              <a:rPr lang="fr-FR" sz="1600">
                <a:latin typeface="Times New Roman" pitchFamily="18"/>
                <a:ea typeface="宋体" pitchFamily="2"/>
                <a:cs typeface="Lohit Hindi" pitchFamily="2"/>
              </a:rPr>
              <a:t>, </a:t>
            </a:r>
            <a:r>
              <a:rPr lang="fr-FR" sz="1600" i="1">
                <a:latin typeface="Times New Roman" pitchFamily="18"/>
                <a:ea typeface="宋体" pitchFamily="2"/>
                <a:cs typeface="Lohit Hindi" pitchFamily="2"/>
              </a:rPr>
              <a:t>y</a:t>
            </a:r>
            <a:r>
              <a:rPr lang="fr-FR" sz="1600" baseline="-25000">
                <a:latin typeface="Times New Roman" pitchFamily="18"/>
                <a:ea typeface="宋体" pitchFamily="2"/>
                <a:cs typeface="Lohit Hindi" pitchFamily="2"/>
              </a:rPr>
              <a:t>2 </a:t>
            </a:r>
            <a:r>
              <a:rPr lang="fr-FR" sz="1600">
                <a:latin typeface="Times New Roman" pitchFamily="18"/>
                <a:ea typeface="宋体" pitchFamily="2"/>
                <a:cs typeface="Lohit Hindi" pitchFamily="2"/>
              </a:rPr>
              <a:t>)</a:t>
            </a:r>
          </a:p>
        </p:txBody>
      </p:sp>
      <p:sp>
        <p:nvSpPr>
          <p:cNvPr id="16" name="Forme libre 15"/>
          <p:cNvSpPr/>
          <p:nvPr/>
        </p:nvSpPr>
        <p:spPr>
          <a:xfrm>
            <a:off x="2898834" y="4171476"/>
            <a:ext cx="842750" cy="32169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81639" tIns="42452" rIns="81639" bIns="42452" anchor="t" anchorCtr="0" compatLnSpc="0">
            <a:spAutoFit/>
          </a:bodyPr>
          <a:lstStyle/>
          <a:p>
            <a:pPr algn="ctr" hangingPunct="0"/>
            <a:r>
              <a:rPr lang="fr-FR" sz="1600">
                <a:latin typeface="Times New Roman" pitchFamily="18"/>
                <a:ea typeface="宋体" pitchFamily="2"/>
                <a:cs typeface="Lohit Hindi" pitchFamily="2"/>
              </a:rPr>
              <a:t>( </a:t>
            </a:r>
            <a:r>
              <a:rPr lang="fr-FR" sz="1600" i="1">
                <a:latin typeface="Times New Roman" pitchFamily="18"/>
                <a:ea typeface="宋体" pitchFamily="2"/>
                <a:cs typeface="Lohit Hindi" pitchFamily="2"/>
              </a:rPr>
              <a:t>x</a:t>
            </a:r>
            <a:r>
              <a:rPr lang="fr-FR" sz="1600" baseline="-25000">
                <a:latin typeface="Times New Roman" pitchFamily="18"/>
                <a:ea typeface="宋体" pitchFamily="2"/>
                <a:cs typeface="Lohit Hindi" pitchFamily="2"/>
              </a:rPr>
              <a:t>3 </a:t>
            </a:r>
            <a:r>
              <a:rPr lang="fr-FR" sz="1600">
                <a:latin typeface="Times New Roman" pitchFamily="18"/>
                <a:ea typeface="宋体" pitchFamily="2"/>
                <a:cs typeface="Lohit Hindi" pitchFamily="2"/>
              </a:rPr>
              <a:t>, </a:t>
            </a:r>
            <a:r>
              <a:rPr lang="fr-FR" sz="1600" i="1">
                <a:latin typeface="Times New Roman" pitchFamily="18"/>
                <a:ea typeface="宋体" pitchFamily="2"/>
                <a:cs typeface="Lohit Hindi" pitchFamily="2"/>
              </a:rPr>
              <a:t>y</a:t>
            </a:r>
            <a:r>
              <a:rPr lang="fr-FR" sz="1600" baseline="-25000">
                <a:latin typeface="Times New Roman" pitchFamily="18"/>
                <a:ea typeface="宋体" pitchFamily="2"/>
                <a:cs typeface="Lohit Hindi" pitchFamily="2"/>
              </a:rPr>
              <a:t>3 </a:t>
            </a:r>
            <a:r>
              <a:rPr lang="fr-FR" sz="1600">
                <a:latin typeface="Times New Roman" pitchFamily="18"/>
                <a:ea typeface="宋体" pitchFamily="2"/>
                <a:cs typeface="Lohit Hindi" pitchFamily="2"/>
              </a:rPr>
              <a:t>)</a:t>
            </a:r>
          </a:p>
        </p:txBody>
      </p:sp>
      <p:sp>
        <p:nvSpPr>
          <p:cNvPr id="17" name="Forme libre 16"/>
          <p:cNvSpPr/>
          <p:nvPr/>
        </p:nvSpPr>
        <p:spPr>
          <a:xfrm>
            <a:off x="3911143" y="5094733"/>
            <a:ext cx="842750" cy="32169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81639" tIns="42452" rIns="81639" bIns="42452" anchor="t" anchorCtr="0" compatLnSpc="0">
            <a:spAutoFit/>
          </a:bodyPr>
          <a:lstStyle/>
          <a:p>
            <a:pPr algn="ctr" hangingPunct="0"/>
            <a:r>
              <a:rPr lang="fr-FR" sz="1600">
                <a:latin typeface="Times New Roman" pitchFamily="18"/>
                <a:ea typeface="宋体" pitchFamily="2"/>
                <a:cs typeface="Lohit Hindi" pitchFamily="2"/>
              </a:rPr>
              <a:t>( </a:t>
            </a:r>
            <a:r>
              <a:rPr lang="fr-FR" sz="1600" i="1">
                <a:latin typeface="Times New Roman" pitchFamily="18"/>
                <a:ea typeface="宋体" pitchFamily="2"/>
                <a:cs typeface="Lohit Hindi" pitchFamily="2"/>
              </a:rPr>
              <a:t>x</a:t>
            </a:r>
            <a:r>
              <a:rPr lang="fr-FR" sz="1600" baseline="-25000">
                <a:latin typeface="Times New Roman" pitchFamily="18"/>
                <a:ea typeface="宋体" pitchFamily="2"/>
                <a:cs typeface="Lohit Hindi" pitchFamily="2"/>
              </a:rPr>
              <a:t>4 </a:t>
            </a:r>
            <a:r>
              <a:rPr lang="fr-FR" sz="1600">
                <a:latin typeface="Times New Roman" pitchFamily="18"/>
                <a:ea typeface="宋体" pitchFamily="2"/>
                <a:cs typeface="Lohit Hindi" pitchFamily="2"/>
              </a:rPr>
              <a:t>, </a:t>
            </a:r>
            <a:r>
              <a:rPr lang="fr-FR" sz="1600" i="1">
                <a:latin typeface="Times New Roman" pitchFamily="18"/>
                <a:ea typeface="宋体" pitchFamily="2"/>
                <a:cs typeface="Lohit Hindi" pitchFamily="2"/>
              </a:rPr>
              <a:t>y</a:t>
            </a:r>
            <a:r>
              <a:rPr lang="fr-FR" sz="1600" baseline="-25000">
                <a:latin typeface="Times New Roman" pitchFamily="18"/>
                <a:ea typeface="宋体" pitchFamily="2"/>
                <a:cs typeface="Lohit Hindi" pitchFamily="2"/>
              </a:rPr>
              <a:t>4 </a:t>
            </a:r>
            <a:r>
              <a:rPr lang="fr-FR" sz="1600">
                <a:latin typeface="Times New Roman" pitchFamily="18"/>
                <a:ea typeface="宋体" pitchFamily="2"/>
                <a:cs typeface="Lohit Hindi" pitchFamily="2"/>
              </a:rPr>
              <a:t>)</a:t>
            </a:r>
          </a:p>
        </p:txBody>
      </p:sp>
      <p:sp>
        <p:nvSpPr>
          <p:cNvPr id="18" name="Forme libre 17"/>
          <p:cNvSpPr/>
          <p:nvPr/>
        </p:nvSpPr>
        <p:spPr>
          <a:xfrm>
            <a:off x="4718665" y="4376978"/>
            <a:ext cx="677878" cy="23596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0" tIns="0" rIns="0" bIns="0" anchor="ctr" anchorCtr="0" compatLnSpc="0">
            <a:spAutoFit/>
          </a:bodyPr>
          <a:lstStyle/>
          <a:p>
            <a:pPr hangingPunct="0"/>
            <a:r>
              <a:rPr lang="fr-FR" sz="1600">
                <a:latin typeface="Times New Roman" pitchFamily="18"/>
                <a:ea typeface="宋体" pitchFamily="2"/>
                <a:cs typeface="Lohit Hindi" pitchFamily="2"/>
              </a:rPr>
              <a:t>( </a:t>
            </a:r>
            <a:r>
              <a:rPr lang="fr-FR" sz="1600" i="1">
                <a:latin typeface="Times New Roman" pitchFamily="18"/>
                <a:ea typeface="宋体" pitchFamily="2"/>
                <a:cs typeface="Lohit Hindi" pitchFamily="2"/>
              </a:rPr>
              <a:t>x</a:t>
            </a:r>
            <a:r>
              <a:rPr lang="fr-FR" sz="1600" baseline="-25000">
                <a:latin typeface="Times New Roman" pitchFamily="18"/>
                <a:ea typeface="宋体" pitchFamily="2"/>
                <a:cs typeface="Lohit Hindi" pitchFamily="2"/>
              </a:rPr>
              <a:t>5 </a:t>
            </a:r>
            <a:r>
              <a:rPr lang="fr-FR" sz="1600">
                <a:latin typeface="Times New Roman" pitchFamily="18"/>
                <a:ea typeface="宋体" pitchFamily="2"/>
                <a:cs typeface="Lohit Hindi" pitchFamily="2"/>
              </a:rPr>
              <a:t>, </a:t>
            </a:r>
            <a:r>
              <a:rPr lang="fr-FR" sz="1600" i="1">
                <a:latin typeface="Times New Roman" pitchFamily="18"/>
                <a:ea typeface="宋体" pitchFamily="2"/>
                <a:cs typeface="Lohit Hindi" pitchFamily="2"/>
              </a:rPr>
              <a:t>y</a:t>
            </a:r>
            <a:r>
              <a:rPr lang="fr-FR" sz="1600" baseline="-25000">
                <a:latin typeface="Times New Roman" pitchFamily="18"/>
                <a:ea typeface="宋体" pitchFamily="2"/>
                <a:cs typeface="Lohit Hindi" pitchFamily="2"/>
              </a:rPr>
              <a:t>5 </a:t>
            </a:r>
            <a:r>
              <a:rPr lang="fr-FR" sz="1600">
                <a:latin typeface="Times New Roman" pitchFamily="18"/>
                <a:ea typeface="宋体" pitchFamily="2"/>
                <a:cs typeface="Lohit Hindi" pitchFamily="2"/>
              </a:rPr>
              <a:t>)</a:t>
            </a:r>
          </a:p>
        </p:txBody>
      </p:sp>
      <p:sp>
        <p:nvSpPr>
          <p:cNvPr id="19" name="Forme libre 18"/>
          <p:cNvSpPr/>
          <p:nvPr/>
        </p:nvSpPr>
        <p:spPr>
          <a:xfrm>
            <a:off x="5576554" y="4114977"/>
            <a:ext cx="842750" cy="32169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81639" tIns="42452" rIns="81639" bIns="42452" anchor="t" anchorCtr="0" compatLnSpc="0">
            <a:spAutoFit/>
          </a:bodyPr>
          <a:lstStyle/>
          <a:p>
            <a:pPr algn="ctr" hangingPunct="0"/>
            <a:r>
              <a:rPr lang="fr-FR" sz="1600">
                <a:latin typeface="Times New Roman" pitchFamily="18"/>
                <a:ea typeface="宋体" pitchFamily="2"/>
                <a:cs typeface="Lohit Hindi" pitchFamily="2"/>
              </a:rPr>
              <a:t>( </a:t>
            </a:r>
            <a:r>
              <a:rPr lang="fr-FR" sz="1600" i="1">
                <a:latin typeface="Times New Roman" pitchFamily="18"/>
                <a:ea typeface="宋体" pitchFamily="2"/>
                <a:cs typeface="Lohit Hindi" pitchFamily="2"/>
              </a:rPr>
              <a:t>x</a:t>
            </a:r>
            <a:r>
              <a:rPr lang="fr-FR" sz="1600" baseline="-25000">
                <a:latin typeface="Times New Roman" pitchFamily="18"/>
                <a:ea typeface="宋体" pitchFamily="2"/>
                <a:cs typeface="Lohit Hindi" pitchFamily="2"/>
              </a:rPr>
              <a:t>6 </a:t>
            </a:r>
            <a:r>
              <a:rPr lang="fr-FR" sz="1600">
                <a:latin typeface="Times New Roman" pitchFamily="18"/>
                <a:ea typeface="宋体" pitchFamily="2"/>
                <a:cs typeface="Lohit Hindi" pitchFamily="2"/>
              </a:rPr>
              <a:t>, </a:t>
            </a:r>
            <a:r>
              <a:rPr lang="fr-FR" sz="1600" i="1">
                <a:latin typeface="Times New Roman" pitchFamily="18"/>
                <a:ea typeface="宋体" pitchFamily="2"/>
                <a:cs typeface="Lohit Hindi" pitchFamily="2"/>
              </a:rPr>
              <a:t>y</a:t>
            </a:r>
            <a:r>
              <a:rPr lang="fr-FR" sz="1600" baseline="-25000">
                <a:latin typeface="Times New Roman" pitchFamily="18"/>
                <a:ea typeface="宋体" pitchFamily="2"/>
                <a:cs typeface="Lohit Hindi" pitchFamily="2"/>
              </a:rPr>
              <a:t>6 </a:t>
            </a:r>
            <a:r>
              <a:rPr lang="fr-FR" sz="1600">
                <a:latin typeface="Times New Roman" pitchFamily="18"/>
                <a:ea typeface="宋体" pitchFamily="2"/>
                <a:cs typeface="Lohit Hindi" pitchFamily="2"/>
              </a:rPr>
              <a:t>)</a:t>
            </a:r>
          </a:p>
        </p:txBody>
      </p:sp>
      <p:sp>
        <p:nvSpPr>
          <p:cNvPr id="20" name="Forme libre 19"/>
          <p:cNvSpPr/>
          <p:nvPr/>
        </p:nvSpPr>
        <p:spPr>
          <a:xfrm>
            <a:off x="6317171" y="4759330"/>
            <a:ext cx="842750" cy="32169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81639" tIns="42452" rIns="81639" bIns="42452" anchor="t" anchorCtr="0" compatLnSpc="0">
            <a:spAutoFit/>
          </a:bodyPr>
          <a:lstStyle/>
          <a:p>
            <a:pPr algn="ctr" hangingPunct="0"/>
            <a:r>
              <a:rPr lang="fr-FR" sz="1600">
                <a:latin typeface="Times New Roman" pitchFamily="18"/>
                <a:ea typeface="宋体" pitchFamily="2"/>
                <a:cs typeface="Lohit Hindi" pitchFamily="2"/>
              </a:rPr>
              <a:t>( </a:t>
            </a:r>
            <a:r>
              <a:rPr lang="fr-FR" sz="1600" i="1">
                <a:latin typeface="Times New Roman" pitchFamily="18"/>
                <a:ea typeface="宋体" pitchFamily="2"/>
                <a:cs typeface="Lohit Hindi" pitchFamily="2"/>
              </a:rPr>
              <a:t>x</a:t>
            </a:r>
            <a:r>
              <a:rPr lang="fr-FR" sz="1600" baseline="-25000">
                <a:latin typeface="Times New Roman" pitchFamily="18"/>
                <a:ea typeface="宋体" pitchFamily="2"/>
                <a:cs typeface="Lohit Hindi" pitchFamily="2"/>
              </a:rPr>
              <a:t>7 </a:t>
            </a:r>
            <a:r>
              <a:rPr lang="fr-FR" sz="1600">
                <a:latin typeface="Times New Roman" pitchFamily="18"/>
                <a:ea typeface="宋体" pitchFamily="2"/>
                <a:cs typeface="Lohit Hindi" pitchFamily="2"/>
              </a:rPr>
              <a:t>, </a:t>
            </a:r>
            <a:r>
              <a:rPr lang="fr-FR" sz="1600" i="1">
                <a:latin typeface="Times New Roman" pitchFamily="18"/>
                <a:ea typeface="宋体" pitchFamily="2"/>
                <a:cs typeface="Lohit Hindi" pitchFamily="2"/>
              </a:rPr>
              <a:t>y</a:t>
            </a:r>
            <a:r>
              <a:rPr lang="fr-FR" sz="1600" baseline="-25000">
                <a:latin typeface="Times New Roman" pitchFamily="18"/>
                <a:ea typeface="宋体" pitchFamily="2"/>
                <a:cs typeface="Lohit Hindi" pitchFamily="2"/>
              </a:rPr>
              <a:t>7 </a:t>
            </a:r>
            <a:r>
              <a:rPr lang="fr-FR" sz="1600">
                <a:latin typeface="Times New Roman" pitchFamily="18"/>
                <a:ea typeface="宋体" pitchFamily="2"/>
                <a:cs typeface="Lohit Hindi" pitchFamily="2"/>
              </a:rPr>
              <a:t>)</a:t>
            </a:r>
          </a:p>
        </p:txBody>
      </p:sp>
      <p:sp>
        <p:nvSpPr>
          <p:cNvPr id="21" name="Forme libre 20"/>
          <p:cNvSpPr/>
          <p:nvPr/>
        </p:nvSpPr>
        <p:spPr>
          <a:xfrm>
            <a:off x="7520425" y="3853729"/>
            <a:ext cx="1391362" cy="46282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81639" tIns="42452" rIns="81639" bIns="42452" anchor="t" anchorCtr="0" compatLnSpc="0">
            <a:spAutoFit/>
          </a:bodyPr>
          <a:lstStyle/>
          <a:p>
            <a:pPr algn="ctr" hangingPunct="0"/>
            <a:r>
              <a:rPr lang="fr-FR" sz="2400" i="1" dirty="0">
                <a:solidFill>
                  <a:srgbClr val="FF420E"/>
                </a:solidFill>
                <a:latin typeface="Times New Roman" pitchFamily="18"/>
                <a:ea typeface="宋体" pitchFamily="2"/>
                <a:cs typeface="Lohit Hindi" pitchFamily="2"/>
              </a:rPr>
              <a:t>y </a:t>
            </a:r>
            <a:r>
              <a:rPr lang="fr-FR" sz="2400" dirty="0">
                <a:solidFill>
                  <a:srgbClr val="FF420E"/>
                </a:solidFill>
                <a:latin typeface="Symbol" pitchFamily="18"/>
                <a:ea typeface="宋体" pitchFamily="2"/>
                <a:cs typeface="Lohit Hindi" pitchFamily="2"/>
              </a:rPr>
              <a:t>=</a:t>
            </a:r>
            <a:r>
              <a:rPr lang="fr-FR" sz="2400" i="1" dirty="0">
                <a:solidFill>
                  <a:srgbClr val="FF420E"/>
                </a:solidFill>
                <a:latin typeface="Times New Roman" pitchFamily="18"/>
                <a:ea typeface="宋体" pitchFamily="2"/>
                <a:cs typeface="Lohit Hindi" pitchFamily="2"/>
              </a:rPr>
              <a:t> </a:t>
            </a:r>
            <a:r>
              <a:rPr lang="fr-FR" sz="2400" i="1" dirty="0" err="1">
                <a:solidFill>
                  <a:srgbClr val="FF420E"/>
                </a:solidFill>
                <a:latin typeface="Times New Roman" pitchFamily="18"/>
                <a:ea typeface="宋体" pitchFamily="2"/>
                <a:cs typeface="Lohit Hindi" pitchFamily="2"/>
              </a:rPr>
              <a:t>ax</a:t>
            </a:r>
            <a:r>
              <a:rPr lang="fr-FR" sz="2400" i="1" dirty="0">
                <a:solidFill>
                  <a:srgbClr val="FF420E"/>
                </a:solidFill>
                <a:latin typeface="Times New Roman" pitchFamily="18"/>
                <a:ea typeface="宋体" pitchFamily="2"/>
                <a:cs typeface="Lohit Hindi" pitchFamily="2"/>
              </a:rPr>
              <a:t> </a:t>
            </a:r>
            <a:r>
              <a:rPr lang="fr-FR" sz="2400" dirty="0">
                <a:solidFill>
                  <a:srgbClr val="FF420E"/>
                </a:solidFill>
                <a:latin typeface="Symbol" pitchFamily="18"/>
                <a:ea typeface="宋体" pitchFamily="2"/>
                <a:cs typeface="Lohit Hindi" pitchFamily="2"/>
              </a:rPr>
              <a:t>+</a:t>
            </a:r>
            <a:r>
              <a:rPr lang="fr-FR" sz="2400" i="1" dirty="0">
                <a:solidFill>
                  <a:srgbClr val="FF420E"/>
                </a:solidFill>
                <a:latin typeface="Times New Roman" pitchFamily="18"/>
                <a:ea typeface="宋体" pitchFamily="2"/>
                <a:cs typeface="Lohit Hindi" pitchFamily="2"/>
              </a:rPr>
              <a:t> b</a:t>
            </a:r>
          </a:p>
        </p:txBody>
      </p:sp>
    </p:spTree>
    <p:extLst>
      <p:ext uri="{BB962C8B-B14F-4D97-AF65-F5344CB8AC3E}">
        <p14:creationId xmlns:p14="http://schemas.microsoft.com/office/powerpoint/2010/main" val="199705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Example: line fit, direct parameterization</a:t>
            </a:r>
            <a:endParaRPr lang="en-US" sz="2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982800"/>
            <a:ext cx="5333999" cy="39750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>
                <a:spLocks noResize="1"/>
              </p:cNvSpPr>
              <p:nvPr/>
            </p:nvSpPr>
            <p:spPr>
              <a:xfrm>
                <a:off x="614494" y="1265790"/>
                <a:ext cx="2418887" cy="5635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/>
                        </a:rPr>
                        <m:t>𝑦</m:t>
                      </m:r>
                      <m:r>
                        <a:rPr lang="fr-FR" sz="3200" b="0" i="1" smtClean="0">
                          <a:latin typeface="Cambria Math"/>
                        </a:rPr>
                        <m:t>=</m:t>
                      </m:r>
                      <m:r>
                        <a:rPr lang="fr-FR" sz="3200" b="0" i="1" smtClean="0">
                          <a:latin typeface="Cambria Math"/>
                        </a:rPr>
                        <m:t>𝑚𝑥</m:t>
                      </m:r>
                      <m:r>
                        <a:rPr lang="fr-FR" sz="3200" b="0" i="1" smtClean="0">
                          <a:latin typeface="Cambria Math"/>
                        </a:rPr>
                        <m:t>+</m:t>
                      </m:r>
                      <m:r>
                        <a:rPr lang="fr-FR" sz="3200" b="0" i="1" smtClean="0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fr-FR" sz="32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94" y="1265790"/>
                <a:ext cx="2418887" cy="56353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>
                <a:spLocks noResize="1"/>
              </p:cNvSpPr>
              <p:nvPr/>
            </p:nvSpPr>
            <p:spPr>
              <a:xfrm>
                <a:off x="3928562" y="1005051"/>
                <a:ext cx="461749" cy="5033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fr-FR" sz="28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562" y="1005051"/>
                <a:ext cx="461749" cy="50338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>
                <a:spLocks noResize="1"/>
              </p:cNvSpPr>
              <p:nvPr/>
            </p:nvSpPr>
            <p:spPr>
              <a:xfrm>
                <a:off x="8787005" y="4245251"/>
                <a:ext cx="461749" cy="5033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fr-FR" sz="28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7005" y="4245251"/>
                <a:ext cx="461749" cy="50338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>
                <a:spLocks noResize="1"/>
              </p:cNvSpPr>
              <p:nvPr/>
            </p:nvSpPr>
            <p:spPr>
              <a:xfrm>
                <a:off x="5727359" y="3799249"/>
                <a:ext cx="3382484" cy="414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/>
                        </a:rPr>
                        <m:t>𝑁</m:t>
                      </m:r>
                      <m:r>
                        <a:rPr lang="fr-FR" sz="2000" b="0" i="1" smtClean="0">
                          <a:latin typeface="Cambria Math"/>
                        </a:rPr>
                        <m:t>=100, 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/>
                              <a:ea typeface="Cambria Math"/>
                            </a:rPr>
                            <m:t>𝑦</m:t>
                          </m:r>
                        </m:sub>
                      </m:sSub>
                      <m:r>
                        <a:rPr lang="fr-FR" sz="2000" b="0" i="1" smtClean="0">
                          <a:latin typeface="Cambria Math"/>
                          <a:ea typeface="Cambria Math"/>
                        </a:rPr>
                        <m:t>=0.5, 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sub>
                      </m:sSub>
                      <m:r>
                        <a:rPr lang="fr-FR" sz="2000" b="0" i="1" smtClean="0">
                          <a:latin typeface="Cambria Math"/>
                          <a:ea typeface="Cambria Math"/>
                        </a:rPr>
                        <m:t>=0.25</m:t>
                      </m:r>
                    </m:oMath>
                  </m:oMathPara>
                </a14:m>
                <a:endParaRPr lang="fr-FR" sz="20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359" y="3799249"/>
                <a:ext cx="3382484" cy="414388"/>
              </a:xfrm>
              <a:prstGeom prst="rect">
                <a:avLst/>
              </a:prstGeom>
              <a:blipFill rotWithShape="1">
                <a:blip r:embed="rId6"/>
                <a:stretch>
                  <a:fillRect b="-58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ZoneTexte 22"/>
              <p:cNvSpPr txBox="1">
                <a:spLocks noResize="1"/>
              </p:cNvSpPr>
              <p:nvPr/>
            </p:nvSpPr>
            <p:spPr>
              <a:xfrm>
                <a:off x="262983" y="2077007"/>
                <a:ext cx="2938902" cy="12660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l-GR" sz="2400" b="1" i="0" smtClean="0">
                              <a:latin typeface="Cambria Math"/>
                            </a:rPr>
                            <m:t>𝚺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fr-FR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40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4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fr-FR" sz="24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sz="2400" b="0" i="1">
                                        <a:latin typeface="Cambria Math"/>
                                        <a:ea typeface="Cambria Math"/>
                                      </a:rPr>
                                      <m:t>𝜎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fr-FR" sz="24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FR" sz="2400" b="0" i="1">
                                            <a:latin typeface="Cambria Math"/>
                                            <a:ea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fr-FR" sz="2400" b="0" i="1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fr-FR" sz="2400" b="0" i="1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fr-FR" sz="24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24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4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2400" b="0" i="1" smtClean="0">
                                    <a:latin typeface="Cambria Math"/>
                                    <a:ea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fr-FR" sz="24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4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24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fr-FR" sz="240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sz="2400" b="0" i="1">
                                        <a:latin typeface="Cambria Math"/>
                                        <a:ea typeface="Cambria Math"/>
                                      </a:rPr>
                                      <m:t>𝜎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fr-FR" sz="2400" i="1" smtClean="0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fr-FR" sz="2400" b="0" i="1">
                                            <a:latin typeface="Cambria Math"/>
                                            <a:ea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fr-FR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fr-FR" sz="24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ZoneText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83" y="2077007"/>
                <a:ext cx="2938902" cy="126603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/>
              <p:cNvSpPr txBox="1">
                <a:spLocks noResize="1"/>
              </p:cNvSpPr>
              <p:nvPr/>
            </p:nvSpPr>
            <p:spPr>
              <a:xfrm>
                <a:off x="262983" y="3448567"/>
                <a:ext cx="3125876" cy="11063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l-GR" sz="2400" b="1" i="0" smtClean="0">
                              <a:latin typeface="Cambria Math"/>
                            </a:rPr>
                            <m:t>𝚺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fr-FR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40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4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fr-FR" sz="24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2400" i="1" smtClean="0">
                                        <a:latin typeface="Cambria Math"/>
                                        <a:ea typeface="Cambria Math"/>
                                      </a:rPr>
                                      <m:t>0</m:t>
                                    </m:r>
                                    <m:r>
                                      <a:rPr lang="fr-FR" sz="2400" b="0" i="1" smtClean="0">
                                        <a:latin typeface="Cambria Math"/>
                                        <a:ea typeface="Cambria Math"/>
                                      </a:rPr>
                                      <m:t>.5</m:t>
                                    </m:r>
                                  </m:e>
                                  <m:sup>
                                    <m:r>
                                      <a:rPr lang="fr-FR" sz="24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fr-FR" sz="24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24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4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2400" b="0" i="1" smtClean="0">
                                    <a:latin typeface="Cambria Math"/>
                                    <a:ea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fr-FR" sz="24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4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24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fr-FR" sz="24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2400" i="1" smtClean="0">
                                        <a:latin typeface="Cambria Math"/>
                                        <a:ea typeface="Cambria Math"/>
                                      </a:rPr>
                                      <m:t>0</m:t>
                                    </m:r>
                                    <m:r>
                                      <a:rPr lang="fr-FR" sz="2400" b="0" i="1" smtClean="0">
                                        <a:latin typeface="Cambria Math"/>
                                        <a:ea typeface="Cambria Math"/>
                                      </a:rPr>
                                      <m:t>.5</m:t>
                                    </m:r>
                                  </m:e>
                                  <m:sup>
                                    <m:r>
                                      <a:rPr lang="fr-FR" sz="24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ZoneTexte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83" y="3448567"/>
                <a:ext cx="3125876" cy="110630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/>
              <p:cNvSpPr txBox="1">
                <a:spLocks noResize="1"/>
              </p:cNvSpPr>
              <p:nvPr/>
            </p:nvSpPr>
            <p:spPr>
              <a:xfrm>
                <a:off x="320793" y="5168482"/>
                <a:ext cx="5664904" cy="9036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l-GR" sz="3200" b="1" i="0" smtClean="0">
                              <a:latin typeface="Cambria Math"/>
                            </a:rPr>
                            <m:t>𝚺</m:t>
                          </m:r>
                        </m:e>
                        <m:sub>
                          <m:sSub>
                            <m:sSubPr>
                              <m:ctrlPr>
                                <a:rPr lang="fr-FR" sz="32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sz="3200" b="1" i="1" smtClean="0">
                                  <a:latin typeface="Cambria Math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fr-FR" sz="3200" b="0" i="1" smtClean="0">
                                  <a:latin typeface="Cambria Math"/>
                                </a:rPr>
                                <m:t>𝑦</m:t>
                              </m:r>
                            </m:sub>
                          </m:sSub>
                        </m:sub>
                      </m:sSub>
                      <m:r>
                        <a:rPr lang="fr-FR" sz="32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fr-FR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fr-FR" sz="3200" b="0" i="1" smtClean="0">
                              <a:latin typeface="Cambria Math"/>
                            </a:rPr>
                            <m:t>−3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fr-FR" sz="320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32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3200" b="0" i="1" smtClean="0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fr-FR" sz="3200" b="0" i="1" smtClean="0">
                                    <a:latin typeface="Cambria Math"/>
                                  </a:rPr>
                                  <m:t>.301</m:t>
                                </m:r>
                              </m:e>
                              <m:e>
                                <m:r>
                                  <a:rPr lang="fr-FR" sz="3200" b="0" i="1" smtClean="0">
                                    <a:latin typeface="Cambria Math"/>
                                  </a:rPr>
                                  <m:t>−0.017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3200" b="0" i="1" smtClean="0">
                                    <a:latin typeface="Cambria Math"/>
                                  </a:rPr>
                                  <m:t>−0.017</m:t>
                                </m:r>
                              </m:e>
                              <m:e>
                                <m:r>
                                  <a:rPr lang="fr-FR" sz="3200" b="0" i="1" smtClean="0">
                                    <a:latin typeface="Cambria Math"/>
                                  </a:rPr>
                                  <m:t>2.501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32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ZoneTexte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93" y="5168482"/>
                <a:ext cx="5664904" cy="90362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227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Example: line fit, direct parameterization</a:t>
            </a:r>
            <a:endParaRPr lang="en-US" sz="2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982800"/>
            <a:ext cx="5333999" cy="39750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>
                <a:spLocks noResize="1"/>
              </p:cNvSpPr>
              <p:nvPr/>
            </p:nvSpPr>
            <p:spPr>
              <a:xfrm>
                <a:off x="614494" y="1265790"/>
                <a:ext cx="2418887" cy="5635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/>
                        </a:rPr>
                        <m:t>𝑦</m:t>
                      </m:r>
                      <m:r>
                        <a:rPr lang="fr-FR" sz="3200" b="0" i="1" smtClean="0">
                          <a:latin typeface="Cambria Math"/>
                        </a:rPr>
                        <m:t>=</m:t>
                      </m:r>
                      <m:r>
                        <a:rPr lang="fr-FR" sz="3200" b="0" i="1" smtClean="0">
                          <a:latin typeface="Cambria Math"/>
                        </a:rPr>
                        <m:t>𝑚𝑥</m:t>
                      </m:r>
                      <m:r>
                        <a:rPr lang="fr-FR" sz="3200" b="0" i="1" smtClean="0">
                          <a:latin typeface="Cambria Math"/>
                        </a:rPr>
                        <m:t>+</m:t>
                      </m:r>
                      <m:r>
                        <a:rPr lang="fr-FR" sz="3200" b="0" i="1" smtClean="0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fr-FR" sz="32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94" y="1265790"/>
                <a:ext cx="2418887" cy="56353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>
                <a:spLocks noResize="1"/>
              </p:cNvSpPr>
              <p:nvPr/>
            </p:nvSpPr>
            <p:spPr>
              <a:xfrm>
                <a:off x="3928562" y="1005051"/>
                <a:ext cx="461749" cy="5033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fr-FR" sz="28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562" y="1005051"/>
                <a:ext cx="461749" cy="50338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>
                <a:spLocks noResize="1"/>
              </p:cNvSpPr>
              <p:nvPr/>
            </p:nvSpPr>
            <p:spPr>
              <a:xfrm>
                <a:off x="8787005" y="4245251"/>
                <a:ext cx="461749" cy="5033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fr-FR" sz="28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7005" y="4245251"/>
                <a:ext cx="461749" cy="50338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>
                <a:spLocks noResize="1"/>
              </p:cNvSpPr>
              <p:nvPr/>
            </p:nvSpPr>
            <p:spPr>
              <a:xfrm>
                <a:off x="5727359" y="3799249"/>
                <a:ext cx="3382484" cy="414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/>
                        </a:rPr>
                        <m:t>𝑁</m:t>
                      </m:r>
                      <m:r>
                        <a:rPr lang="fr-FR" sz="2000" b="0" i="1" smtClean="0">
                          <a:latin typeface="Cambria Math"/>
                        </a:rPr>
                        <m:t>=100, 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/>
                              <a:ea typeface="Cambria Math"/>
                            </a:rPr>
                            <m:t>𝑦</m:t>
                          </m:r>
                        </m:sub>
                      </m:sSub>
                      <m:r>
                        <a:rPr lang="fr-FR" sz="2000" b="0" i="1" smtClean="0">
                          <a:latin typeface="Cambria Math"/>
                          <a:ea typeface="Cambria Math"/>
                        </a:rPr>
                        <m:t>=0.5, 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sub>
                      </m:sSub>
                      <m:r>
                        <a:rPr lang="fr-FR" sz="2000" b="0" i="1" smtClean="0">
                          <a:latin typeface="Cambria Math"/>
                          <a:ea typeface="Cambria Math"/>
                        </a:rPr>
                        <m:t>=0.25</m:t>
                      </m:r>
                    </m:oMath>
                  </m:oMathPara>
                </a14:m>
                <a:endParaRPr lang="fr-FR" sz="20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359" y="3799249"/>
                <a:ext cx="3382484" cy="414388"/>
              </a:xfrm>
              <a:prstGeom prst="rect">
                <a:avLst/>
              </a:prstGeom>
              <a:blipFill rotWithShape="1">
                <a:blip r:embed="rId8"/>
                <a:stretch>
                  <a:fillRect b="-58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>
                <a:spLocks noResize="1"/>
              </p:cNvSpPr>
              <p:nvPr/>
            </p:nvSpPr>
            <p:spPr>
              <a:xfrm>
                <a:off x="262983" y="2077007"/>
                <a:ext cx="2938902" cy="12660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l-GR" sz="2400" b="1" i="0" smtClean="0">
                              <a:latin typeface="Cambria Math"/>
                            </a:rPr>
                            <m:t>𝚺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fr-FR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40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4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fr-FR" sz="24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sz="2400" b="0" i="1">
                                        <a:latin typeface="Cambria Math"/>
                                        <a:ea typeface="Cambria Math"/>
                                      </a:rPr>
                                      <m:t>𝜎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fr-FR" sz="2400" i="1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fr-FR" sz="2400" b="0" i="1">
                                            <a:latin typeface="Cambria Math"/>
                                            <a:ea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fr-FR" sz="2400" b="0" i="1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fr-FR" sz="24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24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4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2400" b="0" i="1" smtClean="0">
                                    <a:latin typeface="Cambria Math"/>
                                    <a:ea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fr-FR" sz="24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4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24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fr-FR" sz="240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sz="2400" b="0" i="1">
                                        <a:latin typeface="Cambria Math"/>
                                        <a:ea typeface="Cambria Math"/>
                                      </a:rPr>
                                      <m:t>𝜎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fr-FR" sz="2400" i="1" smtClean="0"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sz="2400" b="0" i="1" smtClean="0">
                                            <a:latin typeface="Cambria Math"/>
                                            <a:ea typeface="Cambria Math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fr-FR" sz="24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83" y="2077007"/>
                <a:ext cx="2938902" cy="1266031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/>
              <p:cNvSpPr txBox="1">
                <a:spLocks noResize="1"/>
              </p:cNvSpPr>
              <p:nvPr/>
            </p:nvSpPr>
            <p:spPr>
              <a:xfrm>
                <a:off x="262983" y="3448567"/>
                <a:ext cx="3457762" cy="11063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l-GR" sz="2400" b="1" i="0" smtClean="0">
                              <a:latin typeface="Cambria Math"/>
                            </a:rPr>
                            <m:t>𝚺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fr-FR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FR" sz="240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24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fr-FR" sz="24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2400" i="1" smtClean="0">
                                        <a:latin typeface="Cambria Math"/>
                                        <a:ea typeface="Cambria Math"/>
                                      </a:rPr>
                                      <m:t>0</m:t>
                                    </m:r>
                                    <m:r>
                                      <a:rPr lang="fr-FR" sz="2400" b="0" i="1" smtClean="0">
                                        <a:latin typeface="Cambria Math"/>
                                        <a:ea typeface="Cambria Math"/>
                                      </a:rPr>
                                      <m:t>.25</m:t>
                                    </m:r>
                                  </m:e>
                                  <m:sup>
                                    <m:r>
                                      <a:rPr lang="fr-FR" sz="24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fr-FR" sz="24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24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4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2400" b="0" i="1" smtClean="0">
                                    <a:latin typeface="Cambria Math"/>
                                    <a:ea typeface="Cambria Math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fr-FR" sz="24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24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FR" sz="2400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fr-FR" sz="2400" b="0" i="1" smtClean="0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2400" i="1" smtClean="0">
                                        <a:latin typeface="Cambria Math"/>
                                        <a:ea typeface="Cambria Math"/>
                                      </a:rPr>
                                      <m:t>0</m:t>
                                    </m:r>
                                    <m:r>
                                      <a:rPr lang="fr-FR" sz="2400" b="0" i="1" smtClean="0">
                                        <a:latin typeface="Cambria Math"/>
                                        <a:ea typeface="Cambria Math"/>
                                      </a:rPr>
                                      <m:t>.25</m:t>
                                    </m:r>
                                  </m:e>
                                  <m:sup>
                                    <m:r>
                                      <a:rPr lang="fr-FR" sz="2400" b="0" i="1" smtClean="0">
                                        <a:latin typeface="Cambria Math"/>
                                        <a:ea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24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ZoneText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83" y="3448567"/>
                <a:ext cx="3457762" cy="110630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/>
              <p:cNvSpPr txBox="1">
                <a:spLocks noResize="1"/>
              </p:cNvSpPr>
              <p:nvPr/>
            </p:nvSpPr>
            <p:spPr>
              <a:xfrm>
                <a:off x="320793" y="5168482"/>
                <a:ext cx="5051788" cy="9136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l-GR" sz="3200" b="1" i="0" smtClean="0">
                              <a:latin typeface="Cambria Math"/>
                            </a:rPr>
                            <m:t>𝚺</m:t>
                          </m:r>
                        </m:e>
                        <m:sub>
                          <m:sSub>
                            <m:sSubPr>
                              <m:ctrlPr>
                                <a:rPr lang="fr-FR" sz="32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sz="3200" b="1" i="1" smtClean="0">
                                  <a:latin typeface="Cambria Math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fr-FR" sz="3200" b="0" i="1" smtClean="0">
                                  <a:latin typeface="Cambria Math"/>
                                </a:rPr>
                                <m:t>𝑥</m:t>
                              </m:r>
                            </m:sub>
                          </m:sSub>
                        </m:sub>
                      </m:sSub>
                      <m:r>
                        <a:rPr lang="fr-FR" sz="32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fr-FR" sz="32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sz="3200" b="0" i="1" smtClean="0"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fr-FR" sz="3200" b="0" i="1" smtClean="0">
                              <a:latin typeface="Cambria Math"/>
                            </a:rPr>
                            <m:t>−3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fr-FR" sz="3200" i="1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3200" i="1" smtClean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sz="3200" b="0" i="1" smtClean="0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fr-FR" sz="3200" b="0" i="1" smtClean="0">
                                    <a:latin typeface="Cambria Math"/>
                                  </a:rPr>
                                  <m:t>.116</m:t>
                                </m:r>
                              </m:e>
                              <m:e>
                                <m:r>
                                  <a:rPr lang="fr-FR" sz="3200" b="0" i="1" smtClean="0">
                                    <a:latin typeface="Cambria Math"/>
                                  </a:rPr>
                                  <m:t>0.005</m:t>
                                </m:r>
                              </m:e>
                            </m:mr>
                            <m:mr>
                              <m:e>
                                <m:r>
                                  <a:rPr lang="fr-FR" sz="3200" b="0" i="1" smtClean="0">
                                    <a:latin typeface="Cambria Math"/>
                                  </a:rPr>
                                  <m:t>0.005</m:t>
                                </m:r>
                              </m:e>
                              <m:e>
                                <m:r>
                                  <a:rPr lang="fr-FR" sz="3200" b="0" i="1" smtClean="0">
                                    <a:latin typeface="Cambria Math"/>
                                  </a:rPr>
                                  <m:t>1.376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FR" sz="32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ZoneText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93" y="5168482"/>
                <a:ext cx="5051788" cy="91362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4236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11" grpId="0"/>
      <p:bldP spid="13" grpId="0"/>
      <p:bldP spid="14" grpId="0"/>
      <p:bldP spid="1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Example: line fit, direct parameterization</a:t>
            </a:r>
            <a:endParaRPr lang="en-US" sz="2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982800"/>
            <a:ext cx="5333999" cy="39750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>
                <a:spLocks noResize="1"/>
              </p:cNvSpPr>
              <p:nvPr/>
            </p:nvSpPr>
            <p:spPr>
              <a:xfrm>
                <a:off x="614494" y="1265790"/>
                <a:ext cx="2418887" cy="5635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latin typeface="Cambria Math"/>
                        </a:rPr>
                        <m:t>𝑦</m:t>
                      </m:r>
                      <m:r>
                        <a:rPr lang="fr-FR" sz="3200" b="0" i="1" smtClean="0">
                          <a:latin typeface="Cambria Math"/>
                        </a:rPr>
                        <m:t>=</m:t>
                      </m:r>
                      <m:r>
                        <a:rPr lang="fr-FR" sz="3200" b="0" i="1" smtClean="0">
                          <a:latin typeface="Cambria Math"/>
                        </a:rPr>
                        <m:t>𝑚𝑥</m:t>
                      </m:r>
                      <m:r>
                        <a:rPr lang="fr-FR" sz="3200" b="0" i="1" smtClean="0">
                          <a:latin typeface="Cambria Math"/>
                        </a:rPr>
                        <m:t>+</m:t>
                      </m:r>
                      <m:r>
                        <a:rPr lang="fr-FR" sz="3200" b="0" i="1" smtClean="0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fr-FR" sz="32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94" y="1265790"/>
                <a:ext cx="2418887" cy="56353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>
                <a:spLocks noResize="1"/>
              </p:cNvSpPr>
              <p:nvPr/>
            </p:nvSpPr>
            <p:spPr>
              <a:xfrm>
                <a:off x="3928562" y="1005051"/>
                <a:ext cx="461749" cy="5033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fr-FR" sz="28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562" y="1005051"/>
                <a:ext cx="461749" cy="503386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>
                <a:spLocks noResize="1"/>
              </p:cNvSpPr>
              <p:nvPr/>
            </p:nvSpPr>
            <p:spPr>
              <a:xfrm>
                <a:off x="8787005" y="4245251"/>
                <a:ext cx="461749" cy="5033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fr-FR" sz="28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7005" y="4245251"/>
                <a:ext cx="461749" cy="503386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>
                <a:spLocks noResize="1"/>
              </p:cNvSpPr>
              <p:nvPr/>
            </p:nvSpPr>
            <p:spPr>
              <a:xfrm>
                <a:off x="5727359" y="3799249"/>
                <a:ext cx="3382484" cy="414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/>
                        </a:rPr>
                        <m:t>𝑁</m:t>
                      </m:r>
                      <m:r>
                        <a:rPr lang="fr-FR" sz="2000" b="0" i="1" smtClean="0">
                          <a:latin typeface="Cambria Math"/>
                        </a:rPr>
                        <m:t>=100, 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/>
                              <a:ea typeface="Cambria Math"/>
                            </a:rPr>
                            <m:t>𝑦</m:t>
                          </m:r>
                        </m:sub>
                      </m:sSub>
                      <m:r>
                        <a:rPr lang="fr-FR" sz="2000" b="0" i="1" smtClean="0">
                          <a:latin typeface="Cambria Math"/>
                          <a:ea typeface="Cambria Math"/>
                        </a:rPr>
                        <m:t>=0.5, 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sub>
                      </m:sSub>
                      <m:r>
                        <a:rPr lang="fr-FR" sz="2000" b="0" i="1" smtClean="0">
                          <a:latin typeface="Cambria Math"/>
                          <a:ea typeface="Cambria Math"/>
                        </a:rPr>
                        <m:t>=0.25</m:t>
                      </m:r>
                    </m:oMath>
                  </m:oMathPara>
                </a14:m>
                <a:endParaRPr lang="fr-FR" sz="20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359" y="3799249"/>
                <a:ext cx="3382484" cy="414388"/>
              </a:xfrm>
              <a:prstGeom prst="rect">
                <a:avLst/>
              </a:prstGeom>
              <a:blipFill rotWithShape="1">
                <a:blip r:embed="rId10"/>
                <a:stretch>
                  <a:fillRect b="-58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11" y="2412124"/>
            <a:ext cx="2526323" cy="381000"/>
          </a:xfrm>
          <a:prstGeom prst="rect">
            <a:avLst/>
          </a:prstGeom>
        </p:spPr>
      </p:pic>
      <p:pic>
        <p:nvPicPr>
          <p:cNvPr id="14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463969"/>
            <a:ext cx="3771900" cy="670560"/>
          </a:xfrm>
          <a:prstGeom prst="rect">
            <a:avLst/>
          </a:prstGeom>
        </p:spPr>
      </p:pic>
      <p:pic>
        <p:nvPicPr>
          <p:cNvPr id="15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75332"/>
            <a:ext cx="4311015" cy="308610"/>
          </a:xfrm>
          <a:prstGeom prst="rect">
            <a:avLst/>
          </a:prstGeom>
        </p:spPr>
      </p:pic>
      <p:sp>
        <p:nvSpPr>
          <p:cNvPr id="16" name="TextBox 13"/>
          <p:cNvSpPr txBox="1"/>
          <p:nvPr/>
        </p:nvSpPr>
        <p:spPr>
          <a:xfrm>
            <a:off x="4134844" y="5351056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dirty="0" smtClean="0"/>
              <a:t>ith 95% certainty 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262" y="5351748"/>
            <a:ext cx="2332878" cy="30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8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11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50" y="2343234"/>
            <a:ext cx="3498150" cy="5791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 points – larger variance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982800"/>
            <a:ext cx="5333998" cy="397501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257800"/>
            <a:ext cx="4185285" cy="30861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95113" y="5680948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dirty="0" smtClean="0"/>
              <a:t>ith 95% certainty 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531" y="5681640"/>
            <a:ext cx="2332878" cy="3095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>
                <a:spLocks noResize="1"/>
              </p:cNvSpPr>
              <p:nvPr/>
            </p:nvSpPr>
            <p:spPr>
              <a:xfrm>
                <a:off x="5727359" y="3799249"/>
                <a:ext cx="3240458" cy="414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81639" tIns="40820" rIns="81639" bIns="40820" anchorCtr="0" compatLnSpc="0">
                <a:spAutoFit/>
              </a:bodyPr>
              <a:lstStyle/>
              <a:p>
                <a:pPr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/>
                        </a:rPr>
                        <m:t>𝑁</m:t>
                      </m:r>
                      <m:r>
                        <a:rPr lang="fr-FR" sz="2000" b="0" i="1" smtClean="0">
                          <a:latin typeface="Cambria Math"/>
                        </a:rPr>
                        <m:t>=10, 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/>
                              <a:ea typeface="Cambria Math"/>
                            </a:rPr>
                            <m:t>𝑦</m:t>
                          </m:r>
                        </m:sub>
                      </m:sSub>
                      <m:r>
                        <a:rPr lang="fr-FR" sz="2000" b="0" i="1" smtClean="0">
                          <a:latin typeface="Cambria Math"/>
                          <a:ea typeface="Cambria Math"/>
                        </a:rPr>
                        <m:t>=0.5, 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/>
                              <a:ea typeface="Cambria Math"/>
                            </a:rPr>
                            <m:t>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sub>
                      </m:sSub>
                      <m:r>
                        <a:rPr lang="fr-FR" sz="2000" b="0" i="1" smtClean="0">
                          <a:latin typeface="Cambria Math"/>
                          <a:ea typeface="Cambria Math"/>
                        </a:rPr>
                        <m:t>=0.25</m:t>
                      </m:r>
                    </m:oMath>
                  </m:oMathPara>
                </a14:m>
                <a:endParaRPr lang="fr-FR" sz="2000" i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359" y="3799249"/>
                <a:ext cx="3240458" cy="414388"/>
              </a:xfrm>
              <a:prstGeom prst="rect">
                <a:avLst/>
              </a:prstGeom>
              <a:blipFill rotWithShape="1">
                <a:blip r:embed="rId9"/>
                <a:stretch>
                  <a:fillRect b="-58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7461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noProof="0" dirty="0" smtClean="0"/>
              <a:t>Definition of “Best”</a:t>
            </a:r>
            <a:endParaRPr lang="en-US" noProof="0" dirty="0"/>
          </a:p>
        </p:txBody>
      </p:sp>
      <p:sp>
        <p:nvSpPr>
          <p:cNvPr id="3" name="Espace réservé du texte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def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None/>
              <a:defRPr lang="fr-FR" sz="32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defPPr>
            <a:lvl1pPr marL="432000" lvl="0" indent="-324000">
              <a:spcBef>
                <a:spcPts val="0"/>
              </a:spcBef>
              <a:spcAft>
                <a:spcPts val="1417"/>
              </a:spcAft>
              <a:buSzPct val="45000"/>
              <a:buFont typeface="StarSymbol"/>
              <a:buChar char="●"/>
              <a:defRPr lang="fr-FR" sz="32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1pPr>
            <a:lvl2pPr marL="864000" lvl="1" indent="-324000">
              <a:spcBef>
                <a:spcPts val="0"/>
              </a:spcBef>
              <a:spcAft>
                <a:spcPts val="1134"/>
              </a:spcAft>
              <a:buSzPct val="75000"/>
              <a:buFont typeface="StarSymbol"/>
              <a:buChar char="–"/>
              <a:defRPr lang="fr-FR" sz="28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2pPr>
            <a:lvl3pPr marL="1295999" lvl="2" indent="-288000">
              <a:spcBef>
                <a:spcPts val="0"/>
              </a:spcBef>
              <a:spcAft>
                <a:spcPts val="850"/>
              </a:spcAft>
              <a:buSzPct val="45000"/>
              <a:buFont typeface="StarSymbol"/>
              <a:buChar char="●"/>
              <a:defRPr lang="fr-FR" sz="24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3pPr>
            <a:lvl4pPr marL="1728000" lvl="3" indent="-216000">
              <a:spcBef>
                <a:spcPts val="0"/>
              </a:spcBef>
              <a:spcAft>
                <a:spcPts val="567"/>
              </a:spcAft>
              <a:buSzPct val="75000"/>
              <a:buFont typeface="StarSymbol"/>
              <a:buChar char="–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4pPr>
            <a:lvl5pPr marL="2160000" lvl="4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5pPr>
            <a:lvl6pPr marL="2592000" lvl="5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6pPr>
            <a:lvl7pPr marL="3024000" lvl="6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7pPr>
            <a:lvl8pPr marL="3456000" lvl="7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8pPr>
            <a:lvl9pPr marL="3887999" lvl="8" indent="-216000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defRPr lang="fr-FR" sz="2000" b="0" i="0" u="none" strike="noStrike" kern="1200">
                <a:ln>
                  <a:noFill/>
                </a:ln>
                <a:latin typeface="Arial" pitchFamily="34"/>
                <a:ea typeface="宋体" pitchFamily="2"/>
                <a:cs typeface="Lohit Hindi" pitchFamily="2"/>
              </a:defRPr>
            </a:lvl9pPr>
          </a:lstStyle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b="1" noProof="0" dirty="0" smtClean="0"/>
              <a:t>Maximize the quality</a:t>
            </a:r>
          </a:p>
          <a:p>
            <a:pPr lvl="1" rtl="0" hangingPunct="0"/>
            <a:r>
              <a:rPr lang="en-US" dirty="0" smtClean="0"/>
              <a:t>Ex: expectation maximization </a:t>
            </a:r>
            <a:endParaRPr lang="en-US" noProof="0" dirty="0" smtClean="0"/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endParaRPr lang="en-US" noProof="0" dirty="0" smtClean="0"/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noProof="0" dirty="0" smtClean="0"/>
              <a:t>Be as close as possible to the goal</a:t>
            </a:r>
          </a:p>
          <a:p>
            <a:pPr lvl="1" rtl="0" hangingPunct="0"/>
            <a:r>
              <a:rPr lang="en-US" noProof="0" dirty="0" smtClean="0"/>
              <a:t>Need a notion of </a:t>
            </a:r>
            <a:r>
              <a:rPr lang="en-US" b="1" noProof="0" dirty="0" smtClean="0">
                <a:solidFill>
                  <a:schemeClr val="accent1">
                    <a:lumMod val="75000"/>
                  </a:schemeClr>
                </a:solidFill>
              </a:rPr>
              <a:t>distance</a:t>
            </a:r>
            <a:r>
              <a:rPr lang="en-US" noProof="0" dirty="0" smtClean="0">
                <a:solidFill>
                  <a:schemeClr val="accent1">
                    <a:lumMod val="75000"/>
                  </a:schemeClr>
                </a:solidFill>
              </a:rPr>
              <a:t> / </a:t>
            </a:r>
            <a:r>
              <a:rPr lang="en-US" b="1" noProof="0" dirty="0" smtClean="0">
                <a:solidFill>
                  <a:schemeClr val="accent1">
                    <a:lumMod val="75000"/>
                  </a:schemeClr>
                </a:solidFill>
              </a:rPr>
              <a:t>norm</a:t>
            </a:r>
          </a:p>
          <a:p>
            <a:pPr lvl="1" rtl="0" hangingPunct="0"/>
            <a:r>
              <a:rPr lang="en-US" noProof="0" dirty="0" smtClean="0"/>
              <a:t>To be </a:t>
            </a:r>
            <a:r>
              <a:rPr lang="en-US" b="1" noProof="0" dirty="0" smtClean="0">
                <a:solidFill>
                  <a:schemeClr val="accent1">
                    <a:lumMod val="75000"/>
                  </a:schemeClr>
                </a:solidFill>
              </a:rPr>
              <a:t>minimized</a:t>
            </a:r>
          </a:p>
        </p:txBody>
      </p:sp>
    </p:spTree>
    <p:extLst>
      <p:ext uri="{BB962C8B-B14F-4D97-AF65-F5344CB8AC3E}">
        <p14:creationId xmlns:p14="http://schemas.microsoft.com/office/powerpoint/2010/main" val="213823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amsfonts}&#10;\usepackage{bbm}&#10;\usepackage{exscale}&#10;\usepackage{dsfont}&#10;\usepackage{eucal}&#10;\usepackage[usenames]{color}&#10;&#10;\newcommand{\Rn}[1]{\mathbb{R}^{#1}}&#10;&#10;&#10;\newcommand{\evect}[1]{\ensuremath{{\b{\bf #1}}}} &#10;&#10;\newcommand{\scalar}[1]{{#1}}&#10;&#10;\renewcommand{\vec}[1]{\mathbf{#1}}&#10;\newcommand{\vecel}[2]{\vec{\lowercase{#1}}_{#2}}&#10;&#10;\newcommand{\mat}[1]{\mathtt{#1}}&#10;\newcommand{\matel}[2]{\scalar{#1}_{#2}}&#10;&#10;\renewcommand{\P}{A}&#10;\newcommand{\K}{K}&#10;\newcommand{\R}{R}&#10;&#10;\newcommand{\pel}[1]{\matel{a}{#1}}&#10;\newcommand{\Pmatrix}{\mat{\P}}&#10;\newcommand{\Kmatrix}{\mat{\K}}&#10;\newcommand{\Rmatrix}{\mat{\R}}&#10;\newcommand{\unitmatrix}{{\mathbbm{1}}}&#10;\newcommand{\camcenter}{\vec{C}}&#10;&#10;\newcommand{\svd}[1]{\textrm{svd}({#1})}&#10;&#10;\newcommand{\mean}[1]{\bar{#1}}&#10;\newcommand{\std}{\sigma}&#10;\newcommand{\Cov}{\mat{\Sigma}}&#10;\newcommand{\Jac}[1]{\mat{J_{#1}}}&#10;&#10;&#10;\pagestyle{empty}&#10;\begin{document}&#10;&#10;\begin{eqnarray}&#10;  \color{White}m=1.5,\,\,n=10\nonumber&#10;\end{eqnarray}&#10;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amsfonts}&#10;\usepackage{bbm}&#10;\usepackage{exscale}&#10;\usepackage{dsfont}&#10;\usepackage{eucal}&#10;\usepackage[usenames]{color}&#10;&#10;\newcommand{\Rn}[1]{\mathbb{R}^{#1}}&#10;&#10;&#10;\newcommand{\evect}[1]{\ensuremath{{\b{\bf #1}}}} &#10;&#10;\newcommand{\scalar}[1]{{#1}}&#10;&#10;\renewcommand{\vec}[1]{\mathbf{#1}}&#10;\newcommand{\vecel}[2]{\vec{\lowercase{#1}}_{#2}}&#10;&#10;\newcommand{\mat}[1]{\mathtt{#1}}&#10;\newcommand{\matel}[2]{\scalar{#1}_{#2}}&#10;&#10;\renewcommand{\P}{A}&#10;\newcommand{\K}{K}&#10;\newcommand{\R}{R}&#10;&#10;\newcommand{\pel}[1]{\matel{a}{#1}}&#10;\newcommand{\Pmatrix}{\mat{\P}}&#10;\newcommand{\Kmatrix}{\mat{\K}}&#10;\newcommand{\Rmatrix}{\mat{\R}}&#10;\newcommand{\unitmatrix}{{\mathbbm{1}}}&#10;\newcommand{\camcenter}{\vec{C}}&#10;&#10;\newcommand{\svd}[1]{\textrm{svd}({#1})}&#10;&#10;\newcommand{\mean}[1]{\bar{#1}}&#10;\newcommand{\std}{\sigma}&#10;\newcommand{\Cov}{\mat{\Sigma}}&#10;\newcommand{\Jac}[1]{\mat{J_{#1}}}&#10;&#10;&#10;\pagestyle{empty}&#10;\begin{document}&#10;&#10;\begin{eqnarray}&#10;  \Cov_{\vec{p}} = \Cov_{\vec{p}_x} + \Cov_{\vec{p}_y}&#10; \nonumber&#10;\end{eqnarray}&#10;&#10;&#10;\end{document}"/>
  <p:tag name="IGUANATEXSIZE" val="2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amsfonts}&#10;\usepackage{bbm}&#10;\usepackage{exscale}&#10;\usepackage{dsfont}&#10;\usepackage{eucal}&#10;\usepackage[usenames]{color}&#10;&#10;\newcommand{\Rn}[1]{\mathbb{R}^{#1}}&#10;&#10;&#10;\newcommand{\evect}[1]{\ensuremath{{\b{\bf #1}}}} &#10;&#10;\newcommand{\scalar}[1]{{#1}}&#10;&#10;\renewcommand{\vec}[1]{\mathbf{#1}}&#10;\newcommand{\vecel}[2]{\vec{\lowercase{#1}}_{#2}}&#10;&#10;\newcommand{\mat}[1]{\mathtt{#1}}&#10;\newcommand{\matel}[2]{\scalar{#1}_{#2}}&#10;&#10;\renewcommand{\P}{A}&#10;\newcommand{\K}{K}&#10;\newcommand{\R}{R}&#10;&#10;\newcommand{\pel}[1]{\matel{a}{#1}}&#10;\newcommand{\Pmatrix}{\mat{\P}}&#10;\newcommand{\Kmatrix}{\mat{\K}}&#10;\newcommand{\Rmatrix}{\mat{\R}}&#10;\newcommand{\unitmatrix}{{\mathbbm{1}}}&#10;\newcommand{\camcenter}{\vec{C}}&#10;&#10;\newcommand{\svd}[1]{\textrm{svd}({#1})}&#10;&#10;\newcommand{\mean}[1]{\bar{#1}}&#10;\newcommand{\std}{\sigma}&#10;\newcommand{\Cov}{\mat{\Sigma}}&#10;\newcommand{\Jac}[1]{\mat{J_{#1}}}&#10;&#10;&#10;\pagestyle{empty}&#10;\begin{document}&#10;&#10;\begin{eqnarray}&#10;  \Cov_{\vec{p}} = &#10;   10^{-3} \cdot \left( \begin{array}{cc}&#10;      0.408 &amp; -0.04 \\&#10;      -0.04 &amp; 3.794 \\&#10;    \end{array}\right)&#10; \nonumber&#10;\end{eqnarray}&#10;&#10;&#10;\end{document}"/>
  <p:tag name="IGUANATEXSIZE" val="2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amsfonts}&#10;\usepackage{bbm}&#10;\usepackage{exscale}&#10;\usepackage{dsfont}&#10;\usepackage{eucal}&#10;\usepackage[usenames]{color}&#10;&#10;\newcommand{\Rn}[1]{\mathbb{R}^{#1}}&#10;&#10;&#10;\newcommand{\evect}[1]{\ensuremath{{\b{\bf #1}}}} &#10;&#10;\newcommand{\scalar}[1]{{#1}}&#10;&#10;\renewcommand{\vec}[1]{\mathbf{#1}}&#10;\newcommand{\vecel}[2]{\vec{\lowercase{#1}}_{#2}}&#10;&#10;\newcommand{\mat}[1]{\mathtt{#1}}&#10;\newcommand{\matel}[2]{\scalar{#1}_{#2}}&#10;&#10;\renewcommand{\P}{A}&#10;\newcommand{\K}{K}&#10;\newcommand{\R}{R}&#10;&#10;\newcommand{\pel}[1]{\matel{a}{#1}}&#10;\newcommand{\Pmatrix}{\mat{\P}}&#10;\newcommand{\Kmatrix}{\mat{\K}}&#10;\newcommand{\Rmatrix}{\mat{\R}}&#10;\newcommand{\unitmatrix}{{\mathbbm{1}}}&#10;\newcommand{\camcenter}{\vec{C}}&#10;&#10;\newcommand{\svd}[1]{\textrm{svd}({#1})}&#10;&#10;\newcommand{\mean}[1]{\bar{#1}}&#10;\newcommand{\std}{\sigma}&#10;\newcommand{\Cov}{\mat{\Sigma}}&#10;\newcommand{\Jac}[1]{\mat{J_{#1}}}&#10;&#10;&#10;\pagestyle{empty}&#10;\begin{document}&#10;&#10;\begin{eqnarray}&#10;  \Rightarrow  \vec{p} = \left( 1.516 \pm 0.0408, 9.827 \pm 0.123 \right)^T &#10;\nonumber&#10;\end{eqnarray}&#10;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amsfonts}&#10;\usepackage{bbm}&#10;\usepackage{exscale}&#10;\usepackage{dsfont}&#10;\usepackage{eucal}&#10;\usepackage[usenames]{color}&#10;&#10;\newcommand{\Rn}[1]{\mathbb{R}^{#1}}&#10;&#10;&#10;\newcommand{\evect}[1]{\ensuremath{{\b{\bf #1}}}} &#10;&#10;\newcommand{\scalar}[1]{{#1}}&#10;&#10;\renewcommand{\vec}[1]{\mathbf{#1}}&#10;\newcommand{\vecel}[2]{\vec{\lowercase{#1}}_{#2}}&#10;&#10;\newcommand{\mat}[1]{\mathtt{#1}}&#10;\newcommand{\matel}[2]{\scalar{#1}_{#2}}&#10;&#10;\renewcommand{\P}{A}&#10;\newcommand{\K}{K}&#10;\newcommand{\R}{R}&#10;&#10;\newcommand{\pel}[1]{\matel{a}{#1}}&#10;\newcommand{\Pmatrix}{\mat{\P}}&#10;\newcommand{\Kmatrix}{\mat{\K}}&#10;\newcommand{\Rmatrix}{\mat{\R}}&#10;\newcommand{\unitmatrix}{{\mathbbm{1}}}&#10;\newcommand{\camcenter}{\vec{C}}&#10;&#10;\newcommand{\svd}[1]{\textrm{svd}({#1})}&#10;&#10;\newcommand{\mean}[1]{\bar{#1}}&#10;\newcommand{\std}{\sigma}&#10;\newcommand{\Cov}{\mat{\Sigma}}&#10;\newcommand{\Jac}[1]{\mat{J_{#1}}}&#10;&#10;&#10;\pagestyle{empty}&#10;\begin{document}&#10;&#10;\begin{eqnarray}&#10;  (\vec{p} \pm \left( 2 \cdot \std_m, 2 \cdot \std_n \right)^T)&#10; \nonumber&#10;\end{eqnarray}&#10;&#10;&#10;\end{document}"/>
  <p:tag name="IGUANATEXSIZE" val="2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amsfonts}&#10;\usepackage{bbm}&#10;\usepackage{exscale}&#10;\usepackage{dsfont}&#10;\usepackage{eucal}&#10;\usepackage[usenames]{color}&#10;&#10;\newcommand{\Rn}[1]{\mathbb{R}^{#1}}&#10;&#10;&#10;\newcommand{\evect}[1]{\ensuremath{{\b{\bf #1}}}} &#10;&#10;\newcommand{\scalar}[1]{{#1}}&#10;&#10;\renewcommand{\vec}[1]{\mathbf{#1}}&#10;\newcommand{\vecel}[2]{\vec{\lowercase{#1}}_{#2}}&#10;&#10;\newcommand{\mat}[1]{\mathtt{#1}}&#10;\newcommand{\matel}[2]{\scalar{#1}_{#2}}&#10;&#10;\renewcommand{\P}{A}&#10;\newcommand{\K}{K}&#10;\newcommand{\R}{R}&#10;&#10;\newcommand{\pel}[1]{\matel{a}{#1}}&#10;\newcommand{\Pmatrix}{\mat{\P}}&#10;\newcommand{\Kmatrix}{\mat{\K}}&#10;\newcommand{\Rmatrix}{\mat{\R}}&#10;\newcommand{\unitmatrix}{{\mathbbm{1}}}&#10;\newcommand{\camcenter}{\vec{C}}&#10;&#10;\newcommand{\svd}[1]{\textrm{svd}({#1})}&#10;&#10;\newcommand{\mean}[1]{\bar{#1}}&#10;\newcommand{\std}{\sigma}&#10;\newcommand{\Cov}{\mat{\Sigma}}&#10;\newcommand{\Jac}[1]{\mat{J_{#1}}}&#10;&#10;&#10;\pagestyle{empty}&#10;\begin{document}&#10;&#10;\begin{eqnarray}&#10;  \Cov_{\vec{p}} = &#10;   10^{-2} \cdot \left( \begin{array}{cc}&#10;      0.441 &amp; -0.277 \\&#10;     -0.277 &amp;  4.037 \\&#10;    \end{array}\right)&#10; \nonumber&#10;\end{eqnarray}&#10;&#10;&#10;\end{document}"/>
  <p:tag name="IGUANATEXSIZE" val="2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amsfonts}&#10;\usepackage{bbm}&#10;\usepackage{exscale}&#10;\usepackage{dsfont}&#10;\usepackage{eucal}&#10;\usepackage[usenames]{color}&#10;&#10;\newcommand{\Rn}[1]{\mathbb{R}^{#1}}&#10;&#10;&#10;\newcommand{\evect}[1]{\ensuremath{{\b{\bf #1}}}} &#10;&#10;\newcommand{\scalar}[1]{{#1}}&#10;&#10;\renewcommand{\vec}[1]{\mathbf{#1}}&#10;\newcommand{\vecel}[2]{\vec{\lowercase{#1}}_{#2}}&#10;&#10;\newcommand{\mat}[1]{\mathtt{#1}}&#10;\newcommand{\matel}[2]{\scalar{#1}_{#2}}&#10;&#10;\renewcommand{\P}{A}&#10;\newcommand{\K}{K}&#10;\newcommand{\R}{R}&#10;&#10;\newcommand{\pel}[1]{\matel{a}{#1}}&#10;\newcommand{\Pmatrix}{\mat{\P}}&#10;\newcommand{\Kmatrix}{\mat{\K}}&#10;\newcommand{\Rmatrix}{\mat{\R}}&#10;\newcommand{\unitmatrix}{{\mathbbm{1}}}&#10;\newcommand{\camcenter}{\vec{C}}&#10;&#10;\newcommand{\svd}[1]{\textrm{svd}({#1})}&#10;&#10;\newcommand{\mean}[1]{\bar{#1}}&#10;\newcommand{\std}{\sigma}&#10;\newcommand{\Cov}{\mat{\Sigma}}&#10;\newcommand{\Jac}[1]{\mat{J_{#1}}}&#10;&#10;&#10;\pagestyle{empty}&#10;\begin{document}&#10;&#10;\begin{eqnarray}&#10;  \Rightarrow  \vec{p} = \left( 1.516 \pm 0.133, 9.827 \pm 0.402 \right)^T &#10;\nonumber&#10;\end{eqnarray}&#10;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amsfonts}&#10;\usepackage{bbm}&#10;\usepackage{exscale}&#10;\usepackage{dsfont}&#10;\usepackage{eucal}&#10;\usepackage[usenames]{color}&#10;&#10;\newcommand{\Rn}[1]{\mathbb{R}^{#1}}&#10;&#10;&#10;\newcommand{\evect}[1]{\ensuremath{{\b{\bf #1}}}} &#10;&#10;\newcommand{\scalar}[1]{{#1}}&#10;&#10;\renewcommand{\vec}[1]{\mathbf{#1}}&#10;\newcommand{\vecel}[2]{\vec{\lowercase{#1}}_{#2}}&#10;&#10;\newcommand{\mat}[1]{\mathtt{#1}}&#10;\newcommand{\matel}[2]{\scalar{#1}_{#2}}&#10;&#10;\renewcommand{\P}{A}&#10;\newcommand{\K}{K}&#10;\newcommand{\R}{R}&#10;&#10;\newcommand{\pel}[1]{\matel{a}{#1}}&#10;\newcommand{\Pmatrix}{\mat{\P}}&#10;\newcommand{\Kmatrix}{\mat{\K}}&#10;\newcommand{\Rmatrix}{\mat{\R}}&#10;\newcommand{\unitmatrix}{{\mathbbm{1}}}&#10;\newcommand{\camcenter}{\vec{C}}&#10;&#10;\newcommand{\svd}[1]{\textrm{svd}({#1})}&#10;&#10;\newcommand{\mean}[1]{\bar{#1}}&#10;\newcommand{\std}{\sigma}&#10;\newcommand{\Cov}{\mat{\Sigma}}&#10;\newcommand{\Jac}[1]{\mat{J_{#1}}}&#10;&#10;&#10;\pagestyle{empty}&#10;\begin{document}&#10;&#10;\begin{eqnarray}&#10;  (\vec{p} \pm \left( 2 \cdot \std_m, 2 \cdot \std_n \right)^T)&#10; \nonumber&#10;\end{eqnarray}&#10;&#10;&#10;\end{document}"/>
  <p:tag name="IGUANATEXSIZE" val="22"/>
</p:tagLst>
</file>

<file path=ppt/theme/theme1.xml><?xml version="1.0" encoding="utf-8"?>
<a:theme xmlns:a="http://schemas.openxmlformats.org/drawingml/2006/main" name="templat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template">
      <a:majorFont>
        <a:latin typeface="Futura Book"/>
        <a:ea typeface=""/>
        <a:cs typeface=""/>
      </a:majorFont>
      <a:minorFont>
        <a:latin typeface="Futura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utura Book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utura Book" pitchFamily="34" charset="0"/>
          </a:defRPr>
        </a:defPPr>
      </a:lstStyle>
    </a:lnDef>
  </a:objectDefaults>
  <a:extraClrSchemeLst>
    <a:extraClrScheme>
      <a:clrScheme name="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919191"/>
    </a:lt2>
    <a:accent1>
      <a:srgbClr val="618FFD"/>
    </a:accent1>
    <a:accent2>
      <a:srgbClr val="00AE00"/>
    </a:accent2>
    <a:accent3>
      <a:srgbClr val="FFFFFF"/>
    </a:accent3>
    <a:accent4>
      <a:srgbClr val="000000"/>
    </a:accent4>
    <a:accent5>
      <a:srgbClr val="B7C6FE"/>
    </a:accent5>
    <a:accent6>
      <a:srgbClr val="009D00"/>
    </a:accent6>
    <a:hlink>
      <a:srgbClr val="FC0128"/>
    </a:hlink>
    <a:folHlink>
      <a:srgbClr val="CECEC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6697</TotalTime>
  <Words>6461</Words>
  <Application>Microsoft Office PowerPoint</Application>
  <PresentationFormat>On-screen Show (4:3)</PresentationFormat>
  <Paragraphs>724</Paragraphs>
  <Slides>83</Slides>
  <Notes>57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4" baseType="lpstr">
      <vt:lpstr>template</vt:lpstr>
      <vt:lpstr>-- Least Squares Fitting – Finite-Dimensional Vector Spaces</vt:lpstr>
      <vt:lpstr>General considerations on objectives</vt:lpstr>
      <vt:lpstr>Data approximation and analysis</vt:lpstr>
      <vt:lpstr>Data approximation and analysis</vt:lpstr>
      <vt:lpstr>Data approximation and analysis</vt:lpstr>
      <vt:lpstr>Data modeling and conversion</vt:lpstr>
      <vt:lpstr>Data modeling and conversion</vt:lpstr>
      <vt:lpstr>Generalized Goal</vt:lpstr>
      <vt:lpstr>Definition of “Best”</vt:lpstr>
      <vt:lpstr>Definitions</vt:lpstr>
      <vt:lpstr>Euclidian Norm for Least Squares</vt:lpstr>
      <vt:lpstr>Euclidian Norm for Least Squares</vt:lpstr>
      <vt:lpstr>Other: max norm</vt:lpstr>
      <vt:lpstr>Other: p-norm</vt:lpstr>
      <vt:lpstr>Linear Optimization</vt:lpstr>
      <vt:lpstr>Linear optimization</vt:lpstr>
      <vt:lpstr>Least Squares </vt:lpstr>
      <vt:lpstr>Solving Linear Least Squares</vt:lpstr>
      <vt:lpstr>Demonstration 1D</vt:lpstr>
      <vt:lpstr>Corresponding Linear System</vt:lpstr>
      <vt:lpstr>Demonstration ND</vt:lpstr>
      <vt:lpstr>Corresponding Linear System</vt:lpstr>
      <vt:lpstr>Equivalent Linear System</vt:lpstr>
      <vt:lpstr>Conditioning of a linear system</vt:lpstr>
      <vt:lpstr>Adding constraints</vt:lpstr>
      <vt:lpstr>Adding constraints</vt:lpstr>
      <vt:lpstr>Adding constraints</vt:lpstr>
      <vt:lpstr>Lagrange Multipliers</vt:lpstr>
      <vt:lpstr>Equivalent Linear System</vt:lpstr>
      <vt:lpstr>Linear Least Squares - Summary</vt:lpstr>
      <vt:lpstr>Linear Optimization</vt:lpstr>
      <vt:lpstr>Inequality constraints</vt:lpstr>
      <vt:lpstr>Linear Programing </vt:lpstr>
      <vt:lpstr>Linear programing</vt:lpstr>
      <vt:lpstr>Simplex: Standard Form</vt:lpstr>
      <vt:lpstr>Geometrical Analogy </vt:lpstr>
      <vt:lpstr>Geometrical Analogy </vt:lpstr>
      <vt:lpstr>Quadratic Programing</vt:lpstr>
      <vt:lpstr>Ex: Fitting with Rational Functions</vt:lpstr>
      <vt:lpstr>Rational Polynomial vs Polynomial</vt:lpstr>
      <vt:lpstr>Approximation with Rational Functions</vt:lpstr>
      <vt:lpstr>Vertical Segments</vt:lpstr>
      <vt:lpstr>Benefits of this approach</vt:lpstr>
      <vt:lpstr>Accurate Approximation of BRDF</vt:lpstr>
      <vt:lpstr>ALTA Library</vt:lpstr>
      <vt:lpstr>Non-Linear Optimization</vt:lpstr>
      <vt:lpstr>Linear vs Non-linear approximation</vt:lpstr>
      <vt:lpstr>Non-linear Optimization </vt:lpstr>
      <vt:lpstr>Non-linear approximation</vt:lpstr>
      <vt:lpstr>Finding e(x) = 0 (Newton Method)</vt:lpstr>
      <vt:lpstr>Newton Method</vt:lpstr>
      <vt:lpstr>Newton Method</vt:lpstr>
      <vt:lpstr>Newton Method: convergence</vt:lpstr>
      <vt:lpstr>1D Optimization – e'(x) = 0</vt:lpstr>
      <vt:lpstr>2D Taylor Expansion</vt:lpstr>
      <vt:lpstr>2D Taylor Expansion</vt:lpstr>
      <vt:lpstr>2D Taylor Expansion</vt:lpstr>
      <vt:lpstr>N-dimensional Expansion</vt:lpstr>
      <vt:lpstr>N-dimensional Expansion</vt:lpstr>
      <vt:lpstr>Hessian Matrix</vt:lpstr>
      <vt:lpstr>Derivatives in Dimension NxM</vt:lpstr>
      <vt:lpstr>Jacobian Matrix</vt:lpstr>
      <vt:lpstr>Optimization: find Ñe(x) = 0</vt:lpstr>
      <vt:lpstr>Limitation of Newton Method</vt:lpstr>
      <vt:lpstr>Gradient Descent</vt:lpstr>
      <vt:lpstr>Gradient Descent</vt:lpstr>
      <vt:lpstr>Gradient Descent</vt:lpstr>
      <vt:lpstr>Gradient Descent : Convergence</vt:lpstr>
      <vt:lpstr>Conjugate Gradient</vt:lpstr>
      <vt:lpstr>Convergences</vt:lpstr>
      <vt:lpstr>Residual-based form (ex: matlab)</vt:lpstr>
      <vt:lpstr>Residual-based form</vt:lpstr>
      <vt:lpstr>Gauss-Newton Method</vt:lpstr>
      <vt:lpstr>Levenberg-Marquardt</vt:lpstr>
      <vt:lpstr>Input data and Co-variance</vt:lpstr>
      <vt:lpstr>Reminder: Least Squares </vt:lpstr>
      <vt:lpstr>From Measurement to Parameter </vt:lpstr>
      <vt:lpstr>Example: line fit, direct parameterization</vt:lpstr>
      <vt:lpstr>Example: line fit, direct parameterization</vt:lpstr>
      <vt:lpstr>Example: line fit, direct parameterization</vt:lpstr>
      <vt:lpstr>Example: line fit, direct parameterization</vt:lpstr>
      <vt:lpstr>Example: line fit, direct parameterization</vt:lpstr>
      <vt:lpstr>Less points – larger variance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admin-ii</dc:creator>
  <cp:lastModifiedBy>Nicholas Burgess</cp:lastModifiedBy>
  <cp:revision>305</cp:revision>
  <cp:lastPrinted>2014-02-25T11:31:29Z</cp:lastPrinted>
  <dcterms:created xsi:type="dcterms:W3CDTF">2014-02-21T16:50:13Z</dcterms:created>
  <dcterms:modified xsi:type="dcterms:W3CDTF">2017-07-25T13:13:36Z</dcterms:modified>
</cp:coreProperties>
</file>